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4"/>
  </p:notesMasterIdLst>
  <p:handoutMasterIdLst>
    <p:handoutMasterId r:id="rId45"/>
  </p:handoutMasterIdLst>
  <p:sldIdLst>
    <p:sldId id="256" r:id="rId2"/>
    <p:sldId id="270" r:id="rId3"/>
    <p:sldId id="324" r:id="rId4"/>
    <p:sldId id="325" r:id="rId5"/>
    <p:sldId id="329" r:id="rId6"/>
    <p:sldId id="330" r:id="rId7"/>
    <p:sldId id="331" r:id="rId8"/>
    <p:sldId id="332" r:id="rId9"/>
    <p:sldId id="333" r:id="rId10"/>
    <p:sldId id="334" r:id="rId11"/>
    <p:sldId id="335" r:id="rId12"/>
    <p:sldId id="326" r:id="rId13"/>
    <p:sldId id="336" r:id="rId14"/>
    <p:sldId id="337" r:id="rId15"/>
    <p:sldId id="338" r:id="rId16"/>
    <p:sldId id="339" r:id="rId17"/>
    <p:sldId id="327" r:id="rId18"/>
    <p:sldId id="294" r:id="rId19"/>
    <p:sldId id="295" r:id="rId20"/>
    <p:sldId id="296" r:id="rId21"/>
    <p:sldId id="298" r:id="rId22"/>
    <p:sldId id="297" r:id="rId23"/>
    <p:sldId id="299" r:id="rId24"/>
    <p:sldId id="301" r:id="rId25"/>
    <p:sldId id="302" r:id="rId26"/>
    <p:sldId id="303" r:id="rId27"/>
    <p:sldId id="304" r:id="rId28"/>
    <p:sldId id="306" r:id="rId29"/>
    <p:sldId id="305" r:id="rId30"/>
    <p:sldId id="307" r:id="rId31"/>
    <p:sldId id="308" r:id="rId32"/>
    <p:sldId id="309" r:id="rId33"/>
    <p:sldId id="310" r:id="rId34"/>
    <p:sldId id="315" r:id="rId35"/>
    <p:sldId id="317" r:id="rId36"/>
    <p:sldId id="318" r:id="rId37"/>
    <p:sldId id="320" r:id="rId38"/>
    <p:sldId id="328" r:id="rId39"/>
    <p:sldId id="322" r:id="rId40"/>
    <p:sldId id="321" r:id="rId41"/>
    <p:sldId id="323" r:id="rId42"/>
    <p:sldId id="293" r:id="rId43"/>
  </p:sldIdLst>
  <p:sldSz cx="12192000" cy="6858000"/>
  <p:notesSz cx="7315200" cy="9601200"/>
  <p:embeddedFontLst>
    <p:embeddedFont>
      <p:font typeface="Calibri" panose="020F0502020204030204" pitchFamily="34"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6" roundtripDataSignature="AMtx7mi+EZXdabWXdgmp4PNb6Fb1nOeP8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473" autoAdjust="0"/>
  </p:normalViewPr>
  <p:slideViewPr>
    <p:cSldViewPr snapToGrid="0">
      <p:cViewPr varScale="1">
        <p:scale>
          <a:sx n="61" d="100"/>
          <a:sy n="61" d="100"/>
        </p:scale>
        <p:origin x="1021" y="6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customschemas.google.com/relationships/presentationmetadata" Target="metadata"/><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2F9F5FBE-E005-4F07-ABED-2308DE368104}" type="datetimeFigureOut">
              <a:rPr lang="en-US" smtClean="0"/>
              <a:t>29/12/2025</a:t>
            </a:fld>
            <a:endParaRPr lang="en-US"/>
          </a:p>
        </p:txBody>
      </p:sp>
      <p:sp>
        <p:nvSpPr>
          <p:cNvPr id="4" name="Footer Placeholder 3"/>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7E5EB442-265C-4B7D-B829-C9FBF902A9D8}" type="slidenum">
              <a:rPr lang="en-US" smtClean="0"/>
              <a:t>‹#›</a:t>
            </a:fld>
            <a:endParaRPr lang="en-US"/>
          </a:p>
        </p:txBody>
      </p:sp>
    </p:spTree>
    <p:extLst>
      <p:ext uri="{BB962C8B-B14F-4D97-AF65-F5344CB8AC3E}">
        <p14:creationId xmlns:p14="http://schemas.microsoft.com/office/powerpoint/2010/main" val="2401800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69920" cy="481727"/>
          </a:xfrm>
          <a:prstGeom prst="rect">
            <a:avLst/>
          </a:prstGeom>
          <a:noFill/>
          <a:ln>
            <a:noFill/>
          </a:ln>
        </p:spPr>
        <p:txBody>
          <a:bodyPr spcFirstLastPara="1" wrap="square" lIns="96645" tIns="48309" rIns="96645" bIns="48309" anchor="t" anchorCtr="0">
            <a:noAutofit/>
          </a:bodyPr>
          <a:lstStyle>
            <a:lvl1pPr marR="0" lvl="0" algn="l"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0"/>
            <a:ext cx="3169920" cy="481727"/>
          </a:xfrm>
          <a:prstGeom prst="rect">
            <a:avLst/>
          </a:prstGeom>
          <a:noFill/>
          <a:ln>
            <a:noFill/>
          </a:ln>
        </p:spPr>
        <p:txBody>
          <a:bodyPr spcFirstLastPara="1" wrap="square" lIns="96645" tIns="48309" rIns="96645" bIns="48309" anchor="t" anchorCtr="0">
            <a:noAutofit/>
          </a:bodyPr>
          <a:lstStyle>
            <a:lvl1pPr marR="0" lvl="0" algn="r"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4"/>
            <a:ext cx="3169920" cy="481726"/>
          </a:xfrm>
          <a:prstGeom prst="rect">
            <a:avLst/>
          </a:prstGeom>
          <a:noFill/>
          <a:ln>
            <a:noFill/>
          </a:ln>
        </p:spPr>
        <p:txBody>
          <a:bodyPr spcFirstLastPara="1" wrap="square" lIns="96645" tIns="48309" rIns="96645" bIns="48309" anchor="b" anchorCtr="0">
            <a:noAutofit/>
          </a:bodyPr>
          <a:lstStyle>
            <a:lvl1pPr marR="0" lvl="0" algn="l"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200"/>
            </a:pPr>
            <a:fld id="{00000000-1234-1234-1234-123412341234}" type="slidenum">
              <a:rPr lang="en-US" sz="1300" smtClean="0">
                <a:solidFill>
                  <a:schemeClr val="dk1"/>
                </a:solidFill>
                <a:latin typeface="Calibri"/>
                <a:ea typeface="Calibri"/>
                <a:cs typeface="Calibri"/>
                <a:sym typeface="Calibri"/>
              </a:rPr>
              <a:pPr algn="r">
                <a:buSzPts val="1200"/>
              </a:pPr>
              <a:t>‹#›</a:t>
            </a:fld>
            <a:endParaRPr lang="en-US" sz="13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731520" y="4620578"/>
            <a:ext cx="5852160" cy="3780630"/>
          </a:xfrm>
          <a:prstGeom prst="rect">
            <a:avLst/>
          </a:prstGeom>
          <a:noFill/>
          <a:ln>
            <a:noFill/>
          </a:ln>
        </p:spPr>
        <p:txBody>
          <a:bodyPr spcFirstLastPara="1" wrap="square" lIns="96645" tIns="48309" rIns="96645" bIns="48309" anchor="t" anchorCtr="0">
            <a:noAutofit/>
          </a:bodyPr>
          <a:lstStyle/>
          <a:p>
            <a:pPr marL="0" indent="0"/>
            <a:endParaRPr/>
          </a:p>
        </p:txBody>
      </p:sp>
      <p:sp>
        <p:nvSpPr>
          <p:cNvPr id="62" name="Google Shape;62;p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1</a:t>
            </a:fld>
            <a:endParaRPr lang="en-US" sz="13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11</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5522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1:notes"/>
          <p:cNvSpPr txBox="1">
            <a:spLocks noGrp="1"/>
          </p:cNvSpPr>
          <p:nvPr>
            <p:ph type="body" idx="1"/>
          </p:nvPr>
        </p:nvSpPr>
        <p:spPr>
          <a:xfrm>
            <a:off x="731520" y="4620577"/>
            <a:ext cx="5852160" cy="3780473"/>
          </a:xfrm>
          <a:prstGeom prst="rect">
            <a:avLst/>
          </a:prstGeom>
        </p:spPr>
        <p:txBody>
          <a:bodyPr spcFirstLastPara="1" wrap="square" lIns="96645" tIns="48309" rIns="96645" bIns="48309" anchor="t" anchorCtr="0">
            <a:noAutofit/>
          </a:bodyPr>
          <a:lstStyle/>
          <a:p>
            <a:pPr marL="0" indent="0"/>
            <a:endParaRPr/>
          </a:p>
        </p:txBody>
      </p:sp>
      <p:sp>
        <p:nvSpPr>
          <p:cNvPr id="138" name="Google Shape;138;p1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13</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808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2:notes"/>
          <p:cNvSpPr txBox="1">
            <a:spLocks noGrp="1"/>
          </p:cNvSpPr>
          <p:nvPr>
            <p:ph type="body" idx="1"/>
          </p:nvPr>
        </p:nvSpPr>
        <p:spPr>
          <a:xfrm>
            <a:off x="731520" y="4620577"/>
            <a:ext cx="5852160" cy="3780473"/>
          </a:xfrm>
          <a:prstGeom prst="rect">
            <a:avLst/>
          </a:prstGeom>
        </p:spPr>
        <p:txBody>
          <a:bodyPr spcFirstLastPara="1" wrap="square" lIns="96645" tIns="48309" rIns="96645" bIns="48309" anchor="t" anchorCtr="0">
            <a:noAutofit/>
          </a:bodyPr>
          <a:lstStyle/>
          <a:p>
            <a:pPr marL="0" indent="0"/>
            <a:endParaRPr/>
          </a:p>
        </p:txBody>
      </p:sp>
      <p:sp>
        <p:nvSpPr>
          <p:cNvPr id="146" name="Google Shape;146;p1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14</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7164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2:notes"/>
          <p:cNvSpPr txBox="1">
            <a:spLocks noGrp="1"/>
          </p:cNvSpPr>
          <p:nvPr>
            <p:ph type="body" idx="1"/>
          </p:nvPr>
        </p:nvSpPr>
        <p:spPr>
          <a:xfrm>
            <a:off x="731520" y="4620577"/>
            <a:ext cx="5852160" cy="3780473"/>
          </a:xfrm>
          <a:prstGeom prst="rect">
            <a:avLst/>
          </a:prstGeom>
        </p:spPr>
        <p:txBody>
          <a:bodyPr spcFirstLastPara="1" wrap="square" lIns="96645" tIns="48309" rIns="96645" bIns="48309" anchor="t" anchorCtr="0">
            <a:noAutofit/>
          </a:bodyPr>
          <a:lstStyle/>
          <a:p>
            <a:pPr marL="0" indent="0"/>
            <a:endParaRPr/>
          </a:p>
        </p:txBody>
      </p:sp>
      <p:sp>
        <p:nvSpPr>
          <p:cNvPr id="146" name="Google Shape;146;p1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16</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8356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en-US"/>
              <a:t>Trong bài</a:t>
            </a:r>
            <a:r>
              <a:rPr lang="en-US" baseline="0"/>
              <a:t> giảng này, giảng viên giới thiệu mô hình tổng thể tính toán của biểu mẫu, </a:t>
            </a:r>
          </a:p>
          <a:p>
            <a:pPr marL="0" indent="0"/>
            <a:r>
              <a:rPr lang="en-US" baseline="0"/>
              <a:t>Sau đó từng bảng tính thì giới thiệu các chỉ số chính, phương pháp tính toán và các điểm cần chú ý</a:t>
            </a:r>
          </a:p>
          <a:p>
            <a:pPr marL="0" indent="0"/>
            <a:r>
              <a:rPr lang="en-US" baseline="0"/>
              <a:t>Đặt câu hỏi thảo luận đối với từng bảng tính.</a:t>
            </a:r>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18</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338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19</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311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en-US"/>
              <a:t>Giảng</a:t>
            </a:r>
            <a:r>
              <a:rPr lang="en-US" baseline="0"/>
              <a:t> viên giải thích các chỉ số trong bảng này, phương pháp dự báo,…</a:t>
            </a:r>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20</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66038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en-US"/>
              <a:t>Giảng</a:t>
            </a:r>
            <a:r>
              <a:rPr lang="en-US" baseline="0"/>
              <a:t> viên giải thích các chỉ số trong bảng này, phương pháp dự báo,…</a:t>
            </a:r>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21</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9193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22</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254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en-US"/>
              <a:t>Giảng</a:t>
            </a:r>
            <a:r>
              <a:rPr lang="en-US" baseline="0"/>
              <a:t> viên giải thích về các chỉ số trong này, không cần giải thích quá chi tiết các chỉ số về kỹ thuật, mục tiêu giúp cho học viên hiểu sơ bộ về ý nghĩa của các chỉ số này</a:t>
            </a:r>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23</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1669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a:t>
            </a:fld>
            <a:endParaRPr lang="en-US" sz="1300">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24</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14107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en-US"/>
              <a:t>Giảng</a:t>
            </a:r>
            <a:r>
              <a:rPr lang="en-US" baseline="0"/>
              <a:t> viên giải thích về các option lãi suất và cấu trúc vốn khác nhau</a:t>
            </a:r>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25</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53680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26</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82393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en-US"/>
              <a:t>Giảng</a:t>
            </a:r>
            <a:r>
              <a:rPr lang="en-US" baseline="0"/>
              <a:t> viên giải thích về các chỉ số dòng tiền dự án liên quan đến lợi ích của dự án, đặt câu hỏi thảo luận theo nội dung</a:t>
            </a:r>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27</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96904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28</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61057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defTabSz="966612">
              <a:defRPr/>
            </a:pPr>
            <a:r>
              <a:rPr lang="en-US"/>
              <a:t>Giảng</a:t>
            </a:r>
            <a:r>
              <a:rPr lang="en-US" baseline="0"/>
              <a:t> viên giải thích về các chỉ số dòng tiền dự án liên quan đến lợi ích của dự án, đặt câu hỏi thảo luận theo nội dung</a:t>
            </a:r>
            <a:endParaRPr lang="en-US"/>
          </a:p>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29</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93380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30</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09413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31</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01192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32</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97757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33</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0076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3</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23305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34</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52349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35</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107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36</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24196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37</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0009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39</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12746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40</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32417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41</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38117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3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541" name="Google Shape;541;p3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42</a:t>
            </a:fld>
            <a:endParaRPr lang="en-US" sz="13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5</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6067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6</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8979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7</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9507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8</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6063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9</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3244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endParaRPr/>
          </a:p>
        </p:txBody>
      </p:sp>
      <p:sp>
        <p:nvSpPr>
          <p:cNvPr id="213" name="Google Shape;213;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p:cNvSpPr>
            <a:spLocks noGrp="1"/>
          </p:cNvSpPr>
          <p:nvPr>
            <p:ph type="sldNum" idx="10"/>
          </p:nvPr>
        </p:nvSpPr>
        <p:spPr/>
        <p:txBody>
          <a:bodyPr/>
          <a:lstStyle/>
          <a:p>
            <a:pPr algn="r">
              <a:buSzPts val="1200"/>
            </a:pPr>
            <a:fld id="{00000000-1234-1234-1234-123412341234}" type="slidenum">
              <a:rPr lang="en-US" sz="1300">
                <a:solidFill>
                  <a:schemeClr val="dk1"/>
                </a:solidFill>
                <a:latin typeface="Calibri"/>
                <a:ea typeface="Calibri"/>
                <a:cs typeface="Calibri"/>
                <a:sym typeface="Calibri"/>
              </a:rPr>
              <a:pPr algn="r">
                <a:buSzPts val="1200"/>
              </a:pPr>
              <a:t>10</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4484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39"/>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39"/>
          <p:cNvSpPr/>
          <p:nvPr/>
        </p:nvSpPr>
        <p:spPr>
          <a:xfrm>
            <a:off x="-1" y="0"/>
            <a:ext cx="12190918" cy="5536248"/>
          </a:xfrm>
          <a:prstGeom prst="flowChartPunchedTape">
            <a:avLst/>
          </a:prstGeom>
          <a:gradFill>
            <a:gsLst>
              <a:gs pos="0">
                <a:srgbClr val="FFFFFF">
                  <a:alpha val="79215"/>
                </a:srgbClr>
              </a:gs>
              <a:gs pos="100000">
                <a:srgbClr val="FFFFFF">
                  <a:alpha val="29411"/>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39"/>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39"/>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22" name="Google Shape;22;p39"/>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23" name="Google Shape;23;p39"/>
          <p:cNvPicPr preferRelativeResize="0"/>
          <p:nvPr/>
        </p:nvPicPr>
        <p:blipFill rotWithShape="1">
          <a:blip r:embed="rId5">
            <a:alphaModFix/>
          </a:blip>
          <a:srcRect t="26329" b="34451"/>
          <a:stretch/>
        </p:blipFill>
        <p:spPr>
          <a:xfrm>
            <a:off x="807627" y="619012"/>
            <a:ext cx="1138706" cy="446573"/>
          </a:xfrm>
          <a:prstGeom prst="rect">
            <a:avLst/>
          </a:prstGeom>
          <a:noFill/>
          <a:ln>
            <a:noFill/>
          </a:ln>
        </p:spPr>
      </p:pic>
      <p:pic>
        <p:nvPicPr>
          <p:cNvPr id="24" name="Google Shape;24;p39"/>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40"/>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40"/>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8" name="Google Shape;28;p40"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40"/>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40"/>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1" name="Google Shape;31;p40"/>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41"/>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41"/>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5" name="Google Shape;35;p41"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41"/>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41"/>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8" name="Google Shape;38;p41"/>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42"/>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42"/>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2" name="Google Shape;42;p42"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42"/>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42"/>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5" name="Google Shape;45;p42"/>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4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4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9" name="Google Shape;49;p4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4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4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2" name="Google Shape;52;p4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4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4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6" name="Google Shape;56;p4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4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4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9" name="Google Shape;59;p4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sz="3000"/>
              <a:t>PHÂN TÍCH VÀ DIỄN GIẢI DỮ LIỆU</a:t>
            </a:r>
            <a:endParaRPr lang="vi-VN" sz="3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KHẤU HAO VÀ THUẾ</a:t>
            </a: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784860" y="2704287"/>
            <a:ext cx="10515600" cy="2123618"/>
          </a:xfrm>
          <a:prstGeom prst="rect">
            <a:avLst/>
          </a:prstGeom>
          <a:noFill/>
          <a:ln>
            <a:noFill/>
          </a:ln>
        </p:spPr>
        <p:txBody>
          <a:bodyPr spcFirstLastPara="1" wrap="square" lIns="91425" tIns="45700" rIns="91425" bIns="45700" anchor="t" anchorCtr="0">
            <a:spAutoFit/>
          </a:bodyPr>
          <a:lstStyle/>
          <a:p>
            <a:pPr marL="285750" lvl="0" indent="-285750" algn="just">
              <a:lnSpc>
                <a:spcPct val="150000"/>
              </a:lnSpc>
              <a:buSzPts val="2000"/>
              <a:buFont typeface="Arial" panose="020B0604020202020204" pitchFamily="34" charset="0"/>
              <a:buChar char="•"/>
            </a:pPr>
            <a:r>
              <a:rPr lang="vi-VN" sz="2200">
                <a:solidFill>
                  <a:schemeClr val="dk1"/>
                </a:solidFill>
              </a:rPr>
              <a:t>Phương pháp đường thẳng; thời gian khấu hao theo nhóm tài sản.</a:t>
            </a:r>
          </a:p>
          <a:p>
            <a:pPr marL="285750" lvl="0" indent="-285750" algn="just">
              <a:lnSpc>
                <a:spcPct val="150000"/>
              </a:lnSpc>
              <a:buSzPts val="2000"/>
              <a:buFont typeface="Arial" panose="020B0604020202020204" pitchFamily="34" charset="0"/>
              <a:buChar char="•"/>
            </a:pPr>
            <a:r>
              <a:rPr lang="vi-VN" sz="2200">
                <a:solidFill>
                  <a:schemeClr val="dk1"/>
                </a:solidFill>
              </a:rPr>
              <a:t>Thuế thu nhập doanh nghiệp: thu nhập chịu thuế = doanh thu – chi phí được trừ – khấu hao – lãi vay không vượt trần.</a:t>
            </a:r>
          </a:p>
          <a:p>
            <a:pPr marL="285750" lvl="0" indent="-285750" algn="just">
              <a:lnSpc>
                <a:spcPct val="150000"/>
              </a:lnSpc>
              <a:buSzPts val="2000"/>
              <a:buFont typeface="Arial" panose="020B0604020202020204" pitchFamily="34" charset="0"/>
              <a:buChar char="•"/>
            </a:pPr>
            <a:r>
              <a:rPr lang="vi-VN" sz="2200">
                <a:solidFill>
                  <a:schemeClr val="dk1"/>
                </a:solidFill>
              </a:rPr>
              <a:t>Ưu đãi thuế (nếu có) và cách phản ánh vào dòng tiền sau thuế.</a:t>
            </a:r>
            <a:endParaRPr sz="2200" i="0" u="none" strike="noStrike" cap="none">
              <a:solidFill>
                <a:schemeClr val="dk1"/>
              </a:solidFill>
              <a:sym typeface="Arial"/>
            </a:endParaRPr>
          </a:p>
        </p:txBody>
      </p:sp>
    </p:spTree>
    <p:extLst>
      <p:ext uri="{BB962C8B-B14F-4D97-AF65-F5344CB8AC3E}">
        <p14:creationId xmlns:p14="http://schemas.microsoft.com/office/powerpoint/2010/main" val="1229274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grpSp>
        <p:nvGrpSpPr>
          <p:cNvPr id="2" name="Group 1"/>
          <p:cNvGrpSpPr/>
          <p:nvPr/>
        </p:nvGrpSpPr>
        <p:grpSpPr>
          <a:xfrm>
            <a:off x="784860" y="1292392"/>
            <a:ext cx="10721340" cy="536408"/>
            <a:chOff x="784860" y="1292392"/>
            <a:chExt cx="10721340" cy="1146008"/>
          </a:xfrm>
        </p:grpSpPr>
        <p:sp>
          <p:nvSpPr>
            <p:cNvPr id="215" name="Google Shape;215;p14"/>
            <p:cNvSpPr/>
            <p:nvPr/>
          </p:nvSpPr>
          <p:spPr>
            <a:xfrm>
              <a:off x="784860" y="1292392"/>
              <a:ext cx="10721340" cy="1146008"/>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383832"/>
              <a:ext cx="10721340" cy="1054568"/>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DÒNG TIỀN SAU THUẾ </a:t>
              </a:r>
              <a:endParaRPr sz="1400" b="0" i="0" u="none" strike="noStrike" cap="none">
                <a:solidFill>
                  <a:srgbClr val="000000"/>
                </a:solidFill>
                <a:latin typeface="Arial"/>
                <a:ea typeface="Arial"/>
                <a:cs typeface="Arial"/>
                <a:sym typeface="Arial"/>
              </a:endParaRPr>
            </a:p>
          </p:txBody>
        </p:sp>
      </p:grpSp>
      <p:sp>
        <p:nvSpPr>
          <p:cNvPr id="217" name="Google Shape;217;p14"/>
          <p:cNvSpPr/>
          <p:nvPr/>
        </p:nvSpPr>
        <p:spPr>
          <a:xfrm>
            <a:off x="784860" y="2186127"/>
            <a:ext cx="10515600" cy="4154943"/>
          </a:xfrm>
          <a:prstGeom prst="rect">
            <a:avLst/>
          </a:prstGeom>
          <a:noFill/>
          <a:ln>
            <a:noFill/>
          </a:ln>
        </p:spPr>
        <p:txBody>
          <a:bodyPr spcFirstLastPara="1" wrap="square" lIns="91425" tIns="45700" rIns="91425" bIns="45700" anchor="t" anchorCtr="0">
            <a:spAutoFit/>
          </a:bodyPr>
          <a:lstStyle/>
          <a:p>
            <a:pPr marL="285750" lvl="0" indent="-285750" algn="just">
              <a:lnSpc>
                <a:spcPct val="150000"/>
              </a:lnSpc>
              <a:buSzPts val="2000"/>
              <a:buFont typeface="Arial" panose="020B0604020202020204" pitchFamily="34" charset="0"/>
              <a:buChar char="•"/>
            </a:pPr>
            <a:r>
              <a:rPr lang="vi-VN" sz="2200">
                <a:solidFill>
                  <a:schemeClr val="dk1"/>
                </a:solidFill>
              </a:rPr>
              <a:t>Dòng tiền sau thuế của dự án: không xét cấu trúc vay – vốn chủ; dùng cho phân tích kinh tế.</a:t>
            </a:r>
          </a:p>
          <a:p>
            <a:pPr marL="285750" lvl="0" indent="-285750" algn="just">
              <a:lnSpc>
                <a:spcPct val="150000"/>
              </a:lnSpc>
              <a:buSzPts val="2000"/>
              <a:buFont typeface="Arial" panose="020B0604020202020204" pitchFamily="34" charset="0"/>
              <a:buChar char="•"/>
            </a:pPr>
            <a:r>
              <a:rPr lang="vi-VN" sz="2200">
                <a:solidFill>
                  <a:schemeClr val="dk1"/>
                </a:solidFill>
              </a:rPr>
              <a:t>Dòng tiền sau thuế của chủ sở hữu vốn: sau khi trừ trả gốc, lãi vay, thuế; dùng để tính tỷ suất hoàn vốn tài chính, giá trị hiện tại ròng của nhà đầu tư.</a:t>
            </a:r>
          </a:p>
          <a:p>
            <a:pPr marL="285750" lvl="0" indent="-285750" algn="just">
              <a:lnSpc>
                <a:spcPct val="150000"/>
              </a:lnSpc>
              <a:buSzPts val="2000"/>
              <a:buFont typeface="Arial" panose="020B0604020202020204" pitchFamily="34" charset="0"/>
              <a:buChar char="•"/>
            </a:pPr>
            <a:r>
              <a:rPr lang="vi-VN" sz="2200">
                <a:solidFill>
                  <a:schemeClr val="dk1"/>
                </a:solidFill>
              </a:rPr>
              <a:t>Hệ số đảm bảo trả nợ bằng dòng tiền: tỷ số giữa dòng tiền sẵn có để trả nợ và tổng nghĩa vụ nợ trong năm.</a:t>
            </a:r>
          </a:p>
          <a:p>
            <a:pPr marL="285750" lvl="0" indent="-285750" algn="just">
              <a:lnSpc>
                <a:spcPct val="150000"/>
              </a:lnSpc>
              <a:buSzPts val="2000"/>
              <a:buFont typeface="Arial" panose="020B0604020202020204" pitchFamily="34" charset="0"/>
              <a:buChar char="•"/>
            </a:pPr>
            <a:r>
              <a:rPr lang="vi-VN" sz="2200">
                <a:solidFill>
                  <a:schemeClr val="dk1"/>
                </a:solidFill>
              </a:rPr>
              <a:t>Lưu đồ nhỏ: đầu vào → dòng tiền dự án → thêm cấu trúc vay → dòng tiền chủ sở hữu → kiểm tra đảm bảo trả nợ.</a:t>
            </a:r>
            <a:endParaRPr sz="2200" i="0" u="none" strike="noStrike" cap="none">
              <a:solidFill>
                <a:schemeClr val="dk1"/>
              </a:solidFill>
              <a:sym typeface="Arial"/>
            </a:endParaRPr>
          </a:p>
        </p:txBody>
      </p:sp>
    </p:spTree>
    <p:extLst>
      <p:ext uri="{BB962C8B-B14F-4D97-AF65-F5344CB8AC3E}">
        <p14:creationId xmlns:p14="http://schemas.microsoft.com/office/powerpoint/2010/main" val="11835713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7;p14"/>
          <p:cNvSpPr/>
          <p:nvPr/>
        </p:nvSpPr>
        <p:spPr>
          <a:xfrm>
            <a:off x="751840" y="2818830"/>
            <a:ext cx="10601960" cy="1569620"/>
          </a:xfrm>
          <a:prstGeom prst="rect">
            <a:avLst/>
          </a:prstGeom>
          <a:noFill/>
          <a:ln>
            <a:noFill/>
          </a:ln>
        </p:spPr>
        <p:txBody>
          <a:bodyPr spcFirstLastPara="1" wrap="square" lIns="91425" tIns="45700" rIns="91425" bIns="45700" anchor="t" anchorCtr="0">
            <a:spAutoFit/>
          </a:bodyPr>
          <a:lstStyle/>
          <a:p>
            <a:pPr lvl="0" algn="ctr">
              <a:lnSpc>
                <a:spcPct val="150000"/>
              </a:lnSpc>
              <a:buSzPts val="2000"/>
            </a:pPr>
            <a:r>
              <a:rPr lang="en-US" sz="3200" b="1">
                <a:solidFill>
                  <a:schemeClr val="dk1"/>
                </a:solidFill>
              </a:rPr>
              <a:t>PHÂN TÍCH TÀI CHÍNH VÀ PHÂN TÍCH KINH TẾ </a:t>
            </a:r>
          </a:p>
          <a:p>
            <a:pPr lvl="0" algn="ctr">
              <a:lnSpc>
                <a:spcPct val="150000"/>
              </a:lnSpc>
              <a:buSzPts val="2000"/>
            </a:pPr>
            <a:r>
              <a:rPr lang="en-US" sz="3200" b="1">
                <a:solidFill>
                  <a:schemeClr val="dk1"/>
                </a:solidFill>
              </a:rPr>
              <a:t>(NHẮC LẠI)</a:t>
            </a:r>
            <a:endParaRPr lang="vi-VN" sz="3200" b="1">
              <a:solidFill>
                <a:schemeClr val="dk1"/>
              </a:solidFill>
            </a:endParaRPr>
          </a:p>
        </p:txBody>
      </p:sp>
    </p:spTree>
    <p:extLst>
      <p:ext uri="{BB962C8B-B14F-4D97-AF65-F5344CB8AC3E}">
        <p14:creationId xmlns:p14="http://schemas.microsoft.com/office/powerpoint/2010/main" val="3098152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1"/>
          <p:cNvSpPr/>
          <p:nvPr/>
        </p:nvSpPr>
        <p:spPr>
          <a:xfrm>
            <a:off x="10397800" y="5439650"/>
            <a:ext cx="1794300" cy="5580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1"/>
          <p:cNvSpPr/>
          <p:nvPr/>
        </p:nvSpPr>
        <p:spPr>
          <a:xfrm>
            <a:off x="2441975" y="5520975"/>
            <a:ext cx="393000" cy="3930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aphicFrame>
        <p:nvGraphicFramePr>
          <p:cNvPr id="142" name="Google Shape;142;p11"/>
          <p:cNvGraphicFramePr/>
          <p:nvPr/>
        </p:nvGraphicFramePr>
        <p:xfrm>
          <a:off x="734400" y="1844569"/>
          <a:ext cx="10723200" cy="3934301"/>
        </p:xfrm>
        <a:graphic>
          <a:graphicData uri="http://schemas.openxmlformats.org/drawingml/2006/table">
            <a:tbl>
              <a:tblPr>
                <a:noFill/>
              </a:tblPr>
              <a:tblGrid>
                <a:gridCol w="2283650">
                  <a:extLst>
                    <a:ext uri="{9D8B030D-6E8A-4147-A177-3AD203B41FA5}">
                      <a16:colId xmlns:a16="http://schemas.microsoft.com/office/drawing/2014/main" val="20000"/>
                    </a:ext>
                  </a:extLst>
                </a:gridCol>
                <a:gridCol w="4368725">
                  <a:extLst>
                    <a:ext uri="{9D8B030D-6E8A-4147-A177-3AD203B41FA5}">
                      <a16:colId xmlns:a16="http://schemas.microsoft.com/office/drawing/2014/main" val="20001"/>
                    </a:ext>
                  </a:extLst>
                </a:gridCol>
                <a:gridCol w="4070825">
                  <a:extLst>
                    <a:ext uri="{9D8B030D-6E8A-4147-A177-3AD203B41FA5}">
                      <a16:colId xmlns:a16="http://schemas.microsoft.com/office/drawing/2014/main" val="20002"/>
                    </a:ext>
                  </a:extLst>
                </a:gridCol>
              </a:tblGrid>
              <a:tr h="480475">
                <a:tc>
                  <a:txBody>
                    <a:bodyPr/>
                    <a:lstStyle/>
                    <a:p>
                      <a:pPr marL="0" marR="0" lvl="0" indent="0" algn="just" rtl="0">
                        <a:lnSpc>
                          <a:spcPct val="115000"/>
                        </a:lnSpc>
                        <a:spcBef>
                          <a:spcPts val="0"/>
                        </a:spcBef>
                        <a:spcAft>
                          <a:spcPts val="0"/>
                        </a:spcAft>
                        <a:buClr>
                          <a:schemeClr val="dk1"/>
                        </a:buClr>
                        <a:buSzPts val="1700"/>
                        <a:buFont typeface="Calibri"/>
                        <a:buNone/>
                      </a:pP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Phân tích kinh tế</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Phân tích tài chính</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871925">
                <a:tc>
                  <a:txBody>
                    <a:bodyPr/>
                    <a:lstStyle/>
                    <a:p>
                      <a:pPr marL="0" marR="0" lvl="0" indent="0" algn="l"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Mục tiêu</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Tối đa hiệu quả trong việc sử dụng những nguồn lực hữu hạn như vốn, lao động, các nguồn lực tự nhiên, v.v..</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Đánh giá khả năng tài chính theo quan điểm dự án tối ưu về mặt kinh tế</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61775">
                <a:tc>
                  <a:txBody>
                    <a:bodyPr/>
                    <a:lstStyle/>
                    <a:p>
                      <a:pPr marL="0" marR="0" lvl="0" indent="0" algn="l"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Phạm vi</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Rộng (toàn bộ nền kinh tế)</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Hẹp (toàn bộ phạm vi dự án)</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162575">
                <a:tc>
                  <a:txBody>
                    <a:bodyPr/>
                    <a:lstStyle/>
                    <a:p>
                      <a:pPr marL="0" marR="0" lvl="0" indent="0" algn="l"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Dữ liệu đầu vào</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Những lợi ích và chi phí của nền kinh tế đo lường bởi “giá mờ”, bao gồm cả lạm phát và tất cả những khoản thanh toán như thuế, trợ cấp, lãi suất…</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Doanh thu và chi phí của dự án, đo lường bởi giá thị trường, bao gồm lạm phát và các khoản như thuế, trợ cấp, lãi suất, thuế nhập khẩu…</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683775">
                <a:tc>
                  <a:txBody>
                    <a:bodyPr/>
                    <a:lstStyle/>
                    <a:p>
                      <a:pPr marL="0" marR="0" lvl="0" indent="0" algn="l"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Kết quả</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Giá trị hiện tại thuần (NPV) và/ hoặc hệ số hoàn vốn kinh tế (ERR)</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Lợi nhuận bằng tiền và/ hoặc hệ số hoàn vốn tài chính (FRR)</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143" name="Google Shape;143;p11"/>
          <p:cNvSpPr txBox="1"/>
          <p:nvPr/>
        </p:nvSpPr>
        <p:spPr>
          <a:xfrm>
            <a:off x="734408" y="1165627"/>
            <a:ext cx="10723200" cy="5580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3600"/>
              <a:buFont typeface="Arial"/>
              <a:buNone/>
            </a:pPr>
            <a:r>
              <a:rPr lang="en-US" sz="2825" b="1">
                <a:solidFill>
                  <a:srgbClr val="FFFFFF"/>
                </a:solidFill>
              </a:rPr>
              <a:t>PHÂN TÍCH KINH TẾ - TÀI CHÍNH</a:t>
            </a:r>
            <a:endParaRPr sz="2825" b="1" i="0" u="none" strike="noStrike" cap="none">
              <a:solidFill>
                <a:srgbClr val="FFFFFF"/>
              </a:solidFill>
              <a:latin typeface="Arial"/>
              <a:ea typeface="Arial"/>
              <a:cs typeface="Arial"/>
              <a:sym typeface="Arial"/>
            </a:endParaRPr>
          </a:p>
        </p:txBody>
      </p:sp>
    </p:spTree>
    <p:extLst>
      <p:ext uri="{BB962C8B-B14F-4D97-AF65-F5344CB8AC3E}">
        <p14:creationId xmlns:p14="http://schemas.microsoft.com/office/powerpoint/2010/main" val="23764204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2"/>
          <p:cNvSpPr txBox="1"/>
          <p:nvPr/>
        </p:nvSpPr>
        <p:spPr>
          <a:xfrm>
            <a:off x="725000" y="1861575"/>
            <a:ext cx="10723200" cy="4097400"/>
          </a:xfrm>
          <a:prstGeom prst="rect">
            <a:avLst/>
          </a:prstGeom>
          <a:noFill/>
          <a:ln>
            <a:noFill/>
          </a:ln>
        </p:spPr>
        <p:txBody>
          <a:bodyPr spcFirstLastPara="1" wrap="square" lIns="91425" tIns="45700" rIns="91425" bIns="45700" anchor="t" anchorCtr="0">
            <a:noAutofit/>
          </a:bodyPr>
          <a:lstStyle/>
          <a:p>
            <a:pPr marL="228600" marR="0" lvl="0" indent="-342900" algn="just" rtl="0">
              <a:lnSpc>
                <a:spcPct val="110000"/>
              </a:lnSpc>
              <a:spcBef>
                <a:spcPts val="0"/>
              </a:spcBef>
              <a:spcAft>
                <a:spcPts val="0"/>
              </a:spcAft>
              <a:buClr>
                <a:srgbClr val="000000"/>
              </a:buClr>
              <a:buSzPts val="1800"/>
              <a:buFont typeface="Arial"/>
              <a:buChar char="•"/>
            </a:pPr>
            <a:r>
              <a:rPr lang="en-US" sz="2000" b="1" i="0" u="none" strike="noStrike" cap="none">
                <a:solidFill>
                  <a:schemeClr val="dk1"/>
                </a:solidFill>
              </a:rPr>
              <a:t>Phân tích tài chính và kinh tế</a:t>
            </a:r>
            <a:r>
              <a:rPr lang="en-US" sz="2000" i="0" u="none" strike="noStrike" cap="none">
                <a:solidFill>
                  <a:schemeClr val="dk1"/>
                </a:solidFill>
              </a:rPr>
              <a:t> được Ngân hàng Thế giới sử dụng để xác định tính khả thi của một dự án. Các chính phủ cũng thường yêu cầu các phân tích tương tự nhằm đánh giá tác động của những chính sách, quy định và chương trình của nhà nước đối với chi tiêu công và lợi ích xã hội.</a:t>
            </a:r>
            <a:endParaRPr sz="2800" i="0" u="none" strike="noStrike" cap="none">
              <a:solidFill>
                <a:schemeClr val="dk1"/>
              </a:solidFill>
            </a:endParaRPr>
          </a:p>
          <a:p>
            <a:pPr marL="228600" marR="0" lvl="0" indent="-342900" algn="just" rtl="0">
              <a:lnSpc>
                <a:spcPct val="110000"/>
              </a:lnSpc>
              <a:spcBef>
                <a:spcPts val="0"/>
              </a:spcBef>
              <a:spcAft>
                <a:spcPts val="0"/>
              </a:spcAft>
              <a:buClr>
                <a:srgbClr val="000000"/>
              </a:buClr>
              <a:buSzPts val="1800"/>
              <a:buFont typeface="Arial"/>
              <a:buChar char="•"/>
            </a:pPr>
            <a:r>
              <a:rPr lang="en-US" sz="2000" b="1" i="0" u="none" strike="noStrike" cap="none">
                <a:solidFill>
                  <a:schemeClr val="dk1"/>
                </a:solidFill>
              </a:rPr>
              <a:t>Phân tích tài chính.</a:t>
            </a:r>
            <a:r>
              <a:rPr lang="en-US" sz="2000" i="0" u="none" strike="noStrike" cap="none">
                <a:solidFill>
                  <a:schemeClr val="dk1"/>
                </a:solidFill>
              </a:rPr>
              <a:t> Được sử dụng để xác định tính khả thi về mặt tài chính của một hoạt động từ góc nhìn của đơn vị thực hiện. Phân tích này tập trung vào dòng tiền vào và ra liên quan đến dự án và sử dụng </a:t>
            </a:r>
            <a:r>
              <a:rPr lang="en-US" sz="2000" b="1" i="0" u="none" strike="noStrike" cap="none">
                <a:solidFill>
                  <a:schemeClr val="dk1"/>
                </a:solidFill>
              </a:rPr>
              <a:t>giá thị trường</a:t>
            </a:r>
            <a:r>
              <a:rPr lang="en-US" sz="2000" i="0" u="none" strike="noStrike" cap="none">
                <a:solidFill>
                  <a:schemeClr val="dk1"/>
                </a:solidFill>
              </a:rPr>
              <a:t>.</a:t>
            </a:r>
            <a:endParaRPr sz="2800" i="0" u="none" strike="noStrike" cap="none">
              <a:solidFill>
                <a:schemeClr val="dk1"/>
              </a:solidFill>
            </a:endParaRPr>
          </a:p>
          <a:p>
            <a:pPr marL="228600" marR="0" lvl="0" indent="-342900" algn="just" rtl="0">
              <a:lnSpc>
                <a:spcPct val="110000"/>
              </a:lnSpc>
              <a:spcBef>
                <a:spcPts val="0"/>
              </a:spcBef>
              <a:spcAft>
                <a:spcPts val="0"/>
              </a:spcAft>
              <a:buClr>
                <a:srgbClr val="000000"/>
              </a:buClr>
              <a:buSzPts val="1800"/>
              <a:buFont typeface="Arial"/>
              <a:buChar char="•"/>
            </a:pPr>
            <a:r>
              <a:rPr lang="en-US" sz="2000" b="1" i="0" u="none" strike="noStrike" cap="none">
                <a:solidFill>
                  <a:schemeClr val="dk1"/>
                </a:solidFill>
              </a:rPr>
              <a:t>Phân tích kinh tế.</a:t>
            </a:r>
            <a:r>
              <a:rPr lang="en-US" sz="2000" i="0" u="none" strike="noStrike" cap="none">
                <a:solidFill>
                  <a:schemeClr val="dk1"/>
                </a:solidFill>
              </a:rPr>
              <a:t> Được sử dụng để xác định tác động ròng (chi phí hoặc lợi ích) của hoạt động đối với nền kinh tế và xã hội nói chung (ở cấp quốc gia và toàn cầu). Phân tích này sử dụng </a:t>
            </a:r>
            <a:r>
              <a:rPr lang="en-US" sz="2000" b="1" i="0" u="none" strike="noStrike" cap="none">
                <a:solidFill>
                  <a:schemeClr val="dk1"/>
                </a:solidFill>
              </a:rPr>
              <a:t>giá kinh tế</a:t>
            </a:r>
            <a:r>
              <a:rPr lang="en-US" sz="2000" i="0" u="none" strike="noStrike" cap="none">
                <a:solidFill>
                  <a:schemeClr val="dk1"/>
                </a:solidFill>
              </a:rPr>
              <a:t>, có tính đến chi phí cơ hội đối với xã hội, sự hiện diện của các can thiệp của chính phủ gây ra biến dạng thị trường (ví dụ: thuế, thuế quan, trợ cấp), và các ngoại tác.</a:t>
            </a:r>
            <a:endParaRPr sz="2000" i="0" u="none" strike="noStrike" cap="none">
              <a:solidFill>
                <a:srgbClr val="FF0000"/>
              </a:solidFill>
            </a:endParaRPr>
          </a:p>
        </p:txBody>
      </p:sp>
      <p:sp>
        <p:nvSpPr>
          <p:cNvPr id="149" name="Google Shape;149;p12"/>
          <p:cNvSpPr txBox="1"/>
          <p:nvPr/>
        </p:nvSpPr>
        <p:spPr>
          <a:xfrm>
            <a:off x="734471" y="1165627"/>
            <a:ext cx="10723200" cy="5580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3600"/>
              <a:buFont typeface="Arial"/>
              <a:buNone/>
            </a:pPr>
            <a:r>
              <a:rPr lang="en-US" sz="2825" b="1">
                <a:solidFill>
                  <a:srgbClr val="FFFFFF"/>
                </a:solidFill>
              </a:rPr>
              <a:t>PHÂN TÍCH TÀI CHÍNH THẾ GIỚI (WORLD BANK)</a:t>
            </a:r>
            <a:endParaRPr sz="2825" b="1" i="0" u="none" strike="noStrike" cap="none">
              <a:solidFill>
                <a:srgbClr val="FFFFFF"/>
              </a:solidFill>
              <a:latin typeface="Arial"/>
              <a:ea typeface="Arial"/>
              <a:cs typeface="Arial"/>
              <a:sym typeface="Arial"/>
            </a:endParaRPr>
          </a:p>
        </p:txBody>
      </p:sp>
    </p:spTree>
    <p:extLst>
      <p:ext uri="{BB962C8B-B14F-4D97-AF65-F5344CB8AC3E}">
        <p14:creationId xmlns:p14="http://schemas.microsoft.com/office/powerpoint/2010/main" val="1984023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7;p14"/>
          <p:cNvSpPr/>
          <p:nvPr/>
        </p:nvSpPr>
        <p:spPr>
          <a:xfrm>
            <a:off x="751840" y="2818830"/>
            <a:ext cx="10601960" cy="830956"/>
          </a:xfrm>
          <a:prstGeom prst="rect">
            <a:avLst/>
          </a:prstGeom>
          <a:noFill/>
          <a:ln>
            <a:noFill/>
          </a:ln>
        </p:spPr>
        <p:txBody>
          <a:bodyPr spcFirstLastPara="1" wrap="square" lIns="91425" tIns="45700" rIns="91425" bIns="45700" anchor="t" anchorCtr="0">
            <a:spAutoFit/>
          </a:bodyPr>
          <a:lstStyle/>
          <a:p>
            <a:pPr lvl="0" algn="ctr">
              <a:lnSpc>
                <a:spcPct val="150000"/>
              </a:lnSpc>
              <a:buSzPts val="2000"/>
            </a:pPr>
            <a:r>
              <a:rPr lang="en-US" sz="3200" b="1">
                <a:solidFill>
                  <a:schemeClr val="dk1"/>
                </a:solidFill>
              </a:rPr>
              <a:t>PHÂN TÍCH ĐỘ NHẠY</a:t>
            </a:r>
            <a:endParaRPr lang="vi-VN" sz="3200" b="1">
              <a:solidFill>
                <a:schemeClr val="dk1"/>
              </a:solidFill>
            </a:endParaRPr>
          </a:p>
        </p:txBody>
      </p:sp>
    </p:spTree>
    <p:extLst>
      <p:ext uri="{BB962C8B-B14F-4D97-AF65-F5344CB8AC3E}">
        <p14:creationId xmlns:p14="http://schemas.microsoft.com/office/powerpoint/2010/main" val="13090901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2"/>
          <p:cNvSpPr txBox="1"/>
          <p:nvPr/>
        </p:nvSpPr>
        <p:spPr>
          <a:xfrm>
            <a:off x="734471" y="2237495"/>
            <a:ext cx="7545929" cy="3218425"/>
          </a:xfrm>
          <a:prstGeom prst="rect">
            <a:avLst/>
          </a:prstGeom>
          <a:noFill/>
          <a:ln>
            <a:noFill/>
          </a:ln>
        </p:spPr>
        <p:txBody>
          <a:bodyPr spcFirstLastPara="1" wrap="square" lIns="91425" tIns="45700" rIns="91425" bIns="45700" anchor="t" anchorCtr="0">
            <a:noAutofit/>
          </a:bodyPr>
          <a:lstStyle/>
          <a:p>
            <a:pPr marL="228600" lvl="0" indent="-342900" algn="just">
              <a:lnSpc>
                <a:spcPct val="150000"/>
              </a:lnSpc>
              <a:buSzPts val="1800"/>
              <a:buFont typeface="Arial"/>
              <a:buChar char="•"/>
            </a:pPr>
            <a:r>
              <a:rPr lang="vi-VN" sz="2200">
                <a:solidFill>
                  <a:schemeClr val="dk1"/>
                </a:solidFill>
              </a:rPr>
              <a:t>Biến nhạy gợi ý: chi phí đầu tư ban đầu, giá điện, giá nhiên liệu, giờ vận hành, sản lượng, lãi suất.</a:t>
            </a:r>
          </a:p>
          <a:p>
            <a:pPr marL="228600" lvl="0" indent="-342900" algn="just">
              <a:lnSpc>
                <a:spcPct val="150000"/>
              </a:lnSpc>
              <a:buSzPts val="1800"/>
              <a:buFont typeface="Arial"/>
              <a:buChar char="•"/>
            </a:pPr>
            <a:r>
              <a:rPr lang="vi-VN" sz="2200">
                <a:solidFill>
                  <a:schemeClr val="dk1"/>
                </a:solidFill>
              </a:rPr>
              <a:t>Công cụ: Bảng dữ liệu một biến và hai biến, phép nhân bản mô hình cho kịch bản A/B.</a:t>
            </a:r>
          </a:p>
          <a:p>
            <a:pPr marL="228600" lvl="0" indent="-342900" algn="just">
              <a:lnSpc>
                <a:spcPct val="150000"/>
              </a:lnSpc>
              <a:buSzPts val="1800"/>
              <a:buFont typeface="Arial"/>
              <a:buChar char="•"/>
            </a:pPr>
            <a:r>
              <a:rPr lang="vi-VN" sz="2200">
                <a:solidFill>
                  <a:schemeClr val="dk1"/>
                </a:solidFill>
              </a:rPr>
              <a:t>Báo cáo: bảng tổng hợp tác động tới tỷ suất hoàn vốn tài chính, giá trị hiện tại ròng tài chính và tỷ suất hoàn vốn kinh tế; nêu 3 biến ảnh hưởng lớn nhất.</a:t>
            </a:r>
            <a:endParaRPr sz="2200" i="0" u="none" strike="noStrike" cap="none">
              <a:solidFill>
                <a:srgbClr val="FF0000"/>
              </a:solidFill>
            </a:endParaRPr>
          </a:p>
        </p:txBody>
      </p:sp>
      <p:sp>
        <p:nvSpPr>
          <p:cNvPr id="149" name="Google Shape;149;p12"/>
          <p:cNvSpPr txBox="1"/>
          <p:nvPr/>
        </p:nvSpPr>
        <p:spPr>
          <a:xfrm>
            <a:off x="734471" y="1165627"/>
            <a:ext cx="10723200" cy="5580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3600"/>
              <a:buFont typeface="Arial"/>
              <a:buNone/>
            </a:pPr>
            <a:r>
              <a:rPr lang="en-US" sz="2825" b="1">
                <a:solidFill>
                  <a:srgbClr val="FFFFFF"/>
                </a:solidFill>
              </a:rPr>
              <a:t>PHÂN TÍCH ĐỘ NHẠY</a:t>
            </a:r>
            <a:endParaRPr sz="2825" b="1" i="0" u="none" strike="noStrike" cap="none">
              <a:solidFill>
                <a:srgbClr val="FFFFFF"/>
              </a:solidFill>
              <a:latin typeface="Arial"/>
              <a:ea typeface="Arial"/>
              <a:cs typeface="Arial"/>
              <a:sym typeface="Arial"/>
            </a:endParaRPr>
          </a:p>
        </p:txBody>
      </p:sp>
      <p:pic>
        <p:nvPicPr>
          <p:cNvPr id="2" name="Picture 1"/>
          <p:cNvPicPr>
            <a:picLocks noChangeAspect="1"/>
          </p:cNvPicPr>
          <p:nvPr/>
        </p:nvPicPr>
        <p:blipFill>
          <a:blip r:embed="rId3"/>
          <a:stretch>
            <a:fillRect/>
          </a:stretch>
        </p:blipFill>
        <p:spPr>
          <a:xfrm>
            <a:off x="8569865" y="2440695"/>
            <a:ext cx="3296665" cy="2832345"/>
          </a:xfrm>
          <a:prstGeom prst="rect">
            <a:avLst/>
          </a:prstGeom>
        </p:spPr>
      </p:pic>
    </p:spTree>
    <p:extLst>
      <p:ext uri="{BB962C8B-B14F-4D97-AF65-F5344CB8AC3E}">
        <p14:creationId xmlns:p14="http://schemas.microsoft.com/office/powerpoint/2010/main" val="26820919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7;p14"/>
          <p:cNvSpPr/>
          <p:nvPr/>
        </p:nvSpPr>
        <p:spPr>
          <a:xfrm>
            <a:off x="751840" y="2818830"/>
            <a:ext cx="10601960" cy="830956"/>
          </a:xfrm>
          <a:prstGeom prst="rect">
            <a:avLst/>
          </a:prstGeom>
          <a:noFill/>
          <a:ln>
            <a:noFill/>
          </a:ln>
        </p:spPr>
        <p:txBody>
          <a:bodyPr spcFirstLastPara="1" wrap="square" lIns="91425" tIns="45700" rIns="91425" bIns="45700" anchor="t" anchorCtr="0">
            <a:spAutoFit/>
          </a:bodyPr>
          <a:lstStyle/>
          <a:p>
            <a:pPr lvl="0" algn="ctr">
              <a:lnSpc>
                <a:spcPct val="150000"/>
              </a:lnSpc>
              <a:buSzPts val="2000"/>
            </a:pPr>
            <a:r>
              <a:rPr lang="en-US" sz="3200" b="1">
                <a:solidFill>
                  <a:schemeClr val="dk1"/>
                </a:solidFill>
              </a:rPr>
              <a:t>PHÂN TÍCH DỮ LIỆU TỪ BỘ CÔNG CỤ</a:t>
            </a:r>
            <a:endParaRPr lang="vi-VN" sz="3200" b="1">
              <a:solidFill>
                <a:schemeClr val="dk1"/>
              </a:solidFill>
            </a:endParaRPr>
          </a:p>
        </p:txBody>
      </p:sp>
    </p:spTree>
    <p:extLst>
      <p:ext uri="{BB962C8B-B14F-4D97-AF65-F5344CB8AC3E}">
        <p14:creationId xmlns:p14="http://schemas.microsoft.com/office/powerpoint/2010/main" val="26949370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SƠ ĐỒ TỔNG THỂ MÔ HÌNH TÍNH TOÁN</a:t>
            </a: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838200" y="2026350"/>
            <a:ext cx="10515600" cy="3139281"/>
          </a:xfrm>
          <a:prstGeom prst="rect">
            <a:avLst/>
          </a:prstGeom>
          <a:noFill/>
          <a:ln>
            <a:noFill/>
          </a:ln>
        </p:spPr>
        <p:txBody>
          <a:bodyPr spcFirstLastPara="1" wrap="square" lIns="91425" tIns="45700" rIns="91425" bIns="45700" anchor="t" anchorCtr="0">
            <a:spAutoFit/>
          </a:bodyPr>
          <a:lstStyle/>
          <a:p>
            <a:pPr marL="342900" lvl="0" indent="-342900" algn="just">
              <a:lnSpc>
                <a:spcPct val="150000"/>
              </a:lnSpc>
              <a:buSzPts val="2000"/>
              <a:buFont typeface="Arial" panose="020B0604020202020204" pitchFamily="34" charset="0"/>
              <a:buChar char="•"/>
            </a:pPr>
            <a:r>
              <a:rPr lang="vi-VN" sz="2200" dirty="0">
                <a:solidFill>
                  <a:schemeClr val="dk1"/>
                </a:solidFill>
              </a:rPr>
              <a:t>Bảng 1–2: Giả định vĩ mô và giá năng lượng → Bảng 3: Giả định dự án → Bảng 4: Lãi suất và cấu trúc vốn.</a:t>
            </a:r>
          </a:p>
          <a:p>
            <a:pPr marL="342900" lvl="0" indent="-342900" algn="just">
              <a:lnSpc>
                <a:spcPct val="150000"/>
              </a:lnSpc>
              <a:buSzPts val="2000"/>
              <a:buFont typeface="Arial" panose="020B0604020202020204" pitchFamily="34" charset="0"/>
              <a:buChar char="•"/>
            </a:pPr>
            <a:r>
              <a:rPr lang="vi-VN" sz="2200" dirty="0">
                <a:solidFill>
                  <a:schemeClr val="dk1"/>
                </a:solidFill>
              </a:rPr>
              <a:t>Bảng 5: Dòng tiền của dự án → Bảng 6: Dòng tiền tài chính → Bảng 7–8: Dòng tiền kinh tế.</a:t>
            </a:r>
          </a:p>
          <a:p>
            <a:pPr marL="342900" lvl="0" indent="-342900" algn="just">
              <a:lnSpc>
                <a:spcPct val="150000"/>
              </a:lnSpc>
              <a:buSzPts val="2000"/>
              <a:buFont typeface="Arial" panose="020B0604020202020204" pitchFamily="34" charset="0"/>
              <a:buChar char="•"/>
            </a:pPr>
            <a:r>
              <a:rPr lang="vi-VN" sz="2200" dirty="0" smtClean="0">
                <a:solidFill>
                  <a:schemeClr val="dk1"/>
                </a:solidFill>
              </a:rPr>
              <a:t>Quy </a:t>
            </a:r>
            <a:r>
              <a:rPr lang="vi-VN" sz="2200" dirty="0">
                <a:solidFill>
                  <a:schemeClr val="dk1"/>
                </a:solidFill>
              </a:rPr>
              <a:t>tắc đọc: từ trái sang phải, từ trên xuống dưới; không thay số trực tiếp vào vùng công thức.</a:t>
            </a:r>
          </a:p>
        </p:txBody>
      </p:sp>
    </p:spTree>
    <p:extLst>
      <p:ext uri="{BB962C8B-B14F-4D97-AF65-F5344CB8AC3E}">
        <p14:creationId xmlns:p14="http://schemas.microsoft.com/office/powerpoint/2010/main" val="1262062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1–2: GIẢ ĐỊNH VĨ MÔ VÀ GIÁ NĂNG LƯỢNG</a:t>
            </a: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838200" y="2142892"/>
            <a:ext cx="10515600" cy="2631449"/>
          </a:xfrm>
          <a:prstGeom prst="rect">
            <a:avLst/>
          </a:prstGeom>
          <a:noFill/>
          <a:ln>
            <a:noFill/>
          </a:ln>
        </p:spPr>
        <p:txBody>
          <a:bodyPr spcFirstLastPara="1" wrap="square" lIns="91425" tIns="45700" rIns="91425" bIns="45700" anchor="t" anchorCtr="0">
            <a:spAutoFit/>
          </a:bodyPr>
          <a:lstStyle/>
          <a:p>
            <a:pPr marL="342900" lvl="0" indent="-342900" algn="just">
              <a:lnSpc>
                <a:spcPct val="150000"/>
              </a:lnSpc>
              <a:buSzPts val="2000"/>
              <a:buFont typeface="Arial" panose="020B0604020202020204" pitchFamily="34" charset="0"/>
              <a:buChar char="•"/>
            </a:pPr>
            <a:r>
              <a:rPr lang="vi-VN" sz="2200">
                <a:solidFill>
                  <a:schemeClr val="dk1"/>
                </a:solidFill>
              </a:rPr>
              <a:t>Các tham số: lạm phát theo đô la Mỹ và đồng Việt Nam, chỉ số giảm phát, tỷ giá; kịch bản giá dầu và giá than.</a:t>
            </a:r>
          </a:p>
          <a:p>
            <a:pPr marL="342900" lvl="0" indent="-342900" algn="just">
              <a:lnSpc>
                <a:spcPct val="150000"/>
              </a:lnSpc>
              <a:buSzPts val="2000"/>
              <a:buFont typeface="Arial" panose="020B0604020202020204" pitchFamily="34" charset="0"/>
              <a:buChar char="•"/>
            </a:pPr>
            <a:r>
              <a:rPr lang="vi-VN" sz="2200">
                <a:solidFill>
                  <a:schemeClr val="dk1"/>
                </a:solidFill>
              </a:rPr>
              <a:t>Kiểm tra đơn vị (đô la Mỹ mỗi thùng, đô la Mỹ mỗi tấn), năm cơ sở; phân biệt giá thực và giá danh nghĩa.</a:t>
            </a:r>
          </a:p>
          <a:p>
            <a:pPr marL="342900" lvl="0" indent="-342900" algn="just">
              <a:lnSpc>
                <a:spcPct val="150000"/>
              </a:lnSpc>
              <a:buSzPts val="2000"/>
              <a:buFont typeface="Arial" panose="020B0604020202020204" pitchFamily="34" charset="0"/>
              <a:buChar char="•"/>
            </a:pPr>
            <a:r>
              <a:rPr lang="vi-VN" sz="2200">
                <a:solidFill>
                  <a:schemeClr val="dk1"/>
                </a:solidFill>
              </a:rPr>
              <a:t>Ghi nguồn dữ liệu và năm lấy số liệu (ví dụ: dự báo của Ngân hàng Thế giới).</a:t>
            </a:r>
          </a:p>
        </p:txBody>
      </p:sp>
    </p:spTree>
    <p:extLst>
      <p:ext uri="{BB962C8B-B14F-4D97-AF65-F5344CB8AC3E}">
        <p14:creationId xmlns:p14="http://schemas.microsoft.com/office/powerpoint/2010/main" val="4154777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MỤC TIÊU VÀ KẾT QUẢ</a:t>
            </a: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838200" y="2026350"/>
            <a:ext cx="10515600" cy="4154943"/>
          </a:xfrm>
          <a:prstGeom prst="rect">
            <a:avLst/>
          </a:prstGeom>
          <a:noFill/>
          <a:ln>
            <a:noFill/>
          </a:ln>
        </p:spPr>
        <p:txBody>
          <a:bodyPr spcFirstLastPara="1" wrap="square" lIns="91425" tIns="45700" rIns="91425" bIns="45700" anchor="t" anchorCtr="0">
            <a:spAutoFit/>
          </a:bodyPr>
          <a:lstStyle/>
          <a:p>
            <a:pPr marL="342900" lvl="0" indent="-342900" algn="just">
              <a:lnSpc>
                <a:spcPct val="150000"/>
              </a:lnSpc>
              <a:buSzPts val="2000"/>
              <a:buFont typeface="Arial" panose="020B0604020202020204" pitchFamily="34" charset="0"/>
              <a:buChar char="•"/>
            </a:pPr>
            <a:r>
              <a:rPr lang="vi-VN" sz="2200">
                <a:solidFill>
                  <a:schemeClr val="dk1"/>
                </a:solidFill>
              </a:rPr>
              <a:t>Hiểu cấu trúc mô hình tính toán theo các bảng từ Bảng 1 đến Bảng 12 và luồng dữ liệu đầu vào – đầu ra.</a:t>
            </a:r>
          </a:p>
          <a:p>
            <a:pPr marL="342900" lvl="0" indent="-342900" algn="just">
              <a:lnSpc>
                <a:spcPct val="150000"/>
              </a:lnSpc>
              <a:buSzPts val="2000"/>
              <a:buFont typeface="Arial" panose="020B0604020202020204" pitchFamily="34" charset="0"/>
              <a:buChar char="•"/>
            </a:pPr>
            <a:r>
              <a:rPr lang="vi-VN" sz="2200">
                <a:solidFill>
                  <a:schemeClr val="dk1"/>
                </a:solidFill>
              </a:rPr>
              <a:t>Rà soát, làm sạch và chuẩn hóa dữ liệu; truy vết công thức; phát hiện sai lệch trong hồ sơ.</a:t>
            </a:r>
          </a:p>
          <a:p>
            <a:pPr marL="342900" lvl="0" indent="-342900" algn="just">
              <a:lnSpc>
                <a:spcPct val="150000"/>
              </a:lnSpc>
              <a:buSzPts val="2000"/>
              <a:buFont typeface="Arial" panose="020B0604020202020204" pitchFamily="34" charset="0"/>
              <a:buChar char="•"/>
            </a:pPr>
            <a:r>
              <a:rPr lang="vi-VN" sz="2200">
                <a:solidFill>
                  <a:schemeClr val="dk1"/>
                </a:solidFill>
              </a:rPr>
              <a:t>Tính và đọc các chỉ tiêu: tỷ suất hoàn vốn tài chính, tỷ suất hoàn vốn kinh tế, giá trị hiện tại ròng, tỷ số lợi ích/chi phí; hạch toán khí nhà kính; phân tích độ nhạy.</a:t>
            </a:r>
          </a:p>
          <a:p>
            <a:pPr marL="342900" lvl="0" indent="-342900" algn="just">
              <a:lnSpc>
                <a:spcPct val="150000"/>
              </a:lnSpc>
              <a:buSzPts val="2000"/>
              <a:buFont typeface="Arial" panose="020B0604020202020204" pitchFamily="34" charset="0"/>
              <a:buChar char="•"/>
            </a:pPr>
            <a:r>
              <a:rPr lang="vi-VN" sz="2200">
                <a:solidFill>
                  <a:schemeClr val="dk1"/>
                </a:solidFill>
              </a:rPr>
              <a:t>Xuất một trang báo cáo tổng hợp các phát hiện quan trọng phục vụ quyết định tín dụng và đề xuất áp dụng cơ chế chia sẻ rủi ro.</a:t>
            </a:r>
            <a:endParaRPr sz="2200" b="0" i="0" u="none" strike="noStrike" cap="none">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1–2: GIẢ ĐỊNH VĨ MÔ VÀ GIÁ NĂNG LƯỢNG</a:t>
            </a:r>
            <a:endParaRPr sz="1400" b="0" i="0" u="none" strike="noStrike" cap="none">
              <a:solidFill>
                <a:srgbClr val="000000"/>
              </a:solidFill>
              <a:latin typeface="Arial"/>
              <a:ea typeface="Arial"/>
              <a:cs typeface="Arial"/>
              <a:sym typeface="Arial"/>
            </a:endParaRPr>
          </a:p>
        </p:txBody>
      </p:sp>
      <p:pic>
        <p:nvPicPr>
          <p:cNvPr id="3" name="Picture 2"/>
          <p:cNvPicPr>
            <a:picLocks noChangeAspect="1"/>
          </p:cNvPicPr>
          <p:nvPr/>
        </p:nvPicPr>
        <p:blipFill>
          <a:blip r:embed="rId3"/>
          <a:stretch>
            <a:fillRect/>
          </a:stretch>
        </p:blipFill>
        <p:spPr>
          <a:xfrm>
            <a:off x="1228662" y="2062940"/>
            <a:ext cx="9926087" cy="4198375"/>
          </a:xfrm>
          <a:prstGeom prst="rect">
            <a:avLst/>
          </a:prstGeom>
        </p:spPr>
      </p:pic>
    </p:spTree>
    <p:extLst>
      <p:ext uri="{BB962C8B-B14F-4D97-AF65-F5344CB8AC3E}">
        <p14:creationId xmlns:p14="http://schemas.microsoft.com/office/powerpoint/2010/main" val="15123767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1–2: GIẢ ĐỊNH VĨ MÔ VÀ GIÁ NĂNG LƯỢNG</a:t>
            </a:r>
            <a:endParaRPr sz="1400" b="0" i="0" u="none" strike="noStrike" cap="none">
              <a:solidFill>
                <a:srgbClr val="000000"/>
              </a:solidFill>
              <a:latin typeface="Arial"/>
              <a:ea typeface="Arial"/>
              <a:cs typeface="Arial"/>
              <a:sym typeface="Arial"/>
            </a:endParaRPr>
          </a:p>
        </p:txBody>
      </p:sp>
      <p:pic>
        <p:nvPicPr>
          <p:cNvPr id="2" name="Picture 1"/>
          <p:cNvPicPr>
            <a:picLocks noChangeAspect="1"/>
          </p:cNvPicPr>
          <p:nvPr/>
        </p:nvPicPr>
        <p:blipFill>
          <a:blip r:embed="rId3"/>
          <a:stretch>
            <a:fillRect/>
          </a:stretch>
        </p:blipFill>
        <p:spPr>
          <a:xfrm>
            <a:off x="1053885" y="2033243"/>
            <a:ext cx="10044323" cy="4011095"/>
          </a:xfrm>
          <a:prstGeom prst="rect">
            <a:avLst/>
          </a:prstGeom>
        </p:spPr>
      </p:pic>
    </p:spTree>
    <p:extLst>
      <p:ext uri="{BB962C8B-B14F-4D97-AF65-F5344CB8AC3E}">
        <p14:creationId xmlns:p14="http://schemas.microsoft.com/office/powerpoint/2010/main" val="37597142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3: GIẢ ĐỊNH DỰ ÁN (DỮ LIỆU ĐẦU VÀO CHÍNH)</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737870" y="2482503"/>
            <a:ext cx="10815320" cy="3647152"/>
          </a:xfrm>
          <a:prstGeom prst="rect">
            <a:avLst/>
          </a:prstGeom>
        </p:spPr>
        <p:txBody>
          <a:bodyPr wrap="square">
            <a:spAutoFit/>
          </a:bodyPr>
          <a:lstStyle/>
          <a:p>
            <a:pPr>
              <a:lnSpc>
                <a:spcPct val="150000"/>
              </a:lnSpc>
            </a:pPr>
            <a:r>
              <a:rPr lang="en-US" sz="2200" b="1"/>
              <a:t>Các thông số chính:</a:t>
            </a:r>
          </a:p>
          <a:p>
            <a:pPr marL="285750" indent="-285750">
              <a:lnSpc>
                <a:spcPct val="150000"/>
              </a:lnSpc>
              <a:buFont typeface="Arial" panose="020B0604020202020204" pitchFamily="34" charset="0"/>
              <a:buChar char="•"/>
            </a:pPr>
            <a:r>
              <a:rPr lang="vi-VN" sz="2200"/>
              <a:t>Chi phí đầu tư ban đầu và lịch đầu tư; chi phí vận hành và bảo dưỡng cố định/biến đổi; mức tiết kiệm điện và nhiên liệu.</a:t>
            </a:r>
          </a:p>
          <a:p>
            <a:pPr marL="285750" indent="-285750">
              <a:lnSpc>
                <a:spcPct val="150000"/>
              </a:lnSpc>
              <a:buFont typeface="Arial" panose="020B0604020202020204" pitchFamily="34" charset="0"/>
              <a:buChar char="•"/>
            </a:pPr>
            <a:r>
              <a:rPr lang="vi-VN" sz="2200"/>
              <a:t>Giờ vận hành, tuổi thọ thiết bị, thuế, khấu hao; sản lượng cơ sở và suất tiêu hao năng lượng riêng cơ sở.</a:t>
            </a:r>
          </a:p>
          <a:p>
            <a:pPr marL="285750" indent="-285750">
              <a:lnSpc>
                <a:spcPct val="150000"/>
              </a:lnSpc>
              <a:buFont typeface="Arial" panose="020B0604020202020204" pitchFamily="34" charset="0"/>
              <a:buChar char="•"/>
            </a:pPr>
            <a:r>
              <a:rPr lang="vi-VN" sz="2200"/>
              <a:t>Danh mục kiểm tra chất lượng dữ liệu: đơn vị, hệ số chuyển đổi, tính nhất quán theo thời gian.</a:t>
            </a:r>
          </a:p>
        </p:txBody>
      </p:sp>
    </p:spTree>
    <p:extLst>
      <p:ext uri="{BB962C8B-B14F-4D97-AF65-F5344CB8AC3E}">
        <p14:creationId xmlns:p14="http://schemas.microsoft.com/office/powerpoint/2010/main" val="12988273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3: GIẢ ĐỊNH DỰ ÁN (DỮ LIỆU ĐẦU VÀO CHÍNH)</a:t>
            </a:r>
            <a:endParaRPr sz="1400" b="0" i="0" u="none" strike="noStrike" cap="none">
              <a:solidFill>
                <a:srgbClr val="000000"/>
              </a:solidFill>
              <a:latin typeface="Arial"/>
              <a:ea typeface="Arial"/>
              <a:cs typeface="Arial"/>
              <a:sym typeface="Arial"/>
            </a:endParaRPr>
          </a:p>
        </p:txBody>
      </p:sp>
      <p:pic>
        <p:nvPicPr>
          <p:cNvPr id="3" name="Picture 2"/>
          <p:cNvPicPr>
            <a:picLocks noChangeAspect="1"/>
          </p:cNvPicPr>
          <p:nvPr/>
        </p:nvPicPr>
        <p:blipFill>
          <a:blip r:embed="rId3"/>
          <a:stretch>
            <a:fillRect/>
          </a:stretch>
        </p:blipFill>
        <p:spPr>
          <a:xfrm>
            <a:off x="2057616" y="1956871"/>
            <a:ext cx="8175827" cy="4901129"/>
          </a:xfrm>
          <a:prstGeom prst="rect">
            <a:avLst/>
          </a:prstGeom>
        </p:spPr>
      </p:pic>
    </p:spTree>
    <p:extLst>
      <p:ext uri="{BB962C8B-B14F-4D97-AF65-F5344CB8AC3E}">
        <p14:creationId xmlns:p14="http://schemas.microsoft.com/office/powerpoint/2010/main" val="38945929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4: LÃI SUẤT VÀ CẤU TRÚC VỐN</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736503"/>
            <a:ext cx="10815320" cy="3076548"/>
          </a:xfrm>
          <a:prstGeom prst="rect">
            <a:avLst/>
          </a:prstGeom>
        </p:spPr>
        <p:txBody>
          <a:bodyPr wrap="square">
            <a:spAutoFit/>
          </a:bodyPr>
          <a:lstStyle/>
          <a:p>
            <a:pPr marL="285750" indent="-285750">
              <a:lnSpc>
                <a:spcPct val="150000"/>
              </a:lnSpc>
              <a:buFont typeface="Arial" panose="020B0604020202020204" pitchFamily="34" charset="0"/>
              <a:buChar char="•"/>
            </a:pPr>
            <a:r>
              <a:rPr lang="vi-VN" sz="2200"/>
              <a:t>Xây dựng lãi suất cho các nguồn vay liên quan (ví dụ: Ngân hàng Tái thiết và Phát triển Quốc tế, Bộ Tài chính, ngân hàng thương mại</a:t>
            </a:r>
            <a:r>
              <a:rPr lang="en-US" sz="2200"/>
              <a:t> tham gia dự án</a:t>
            </a:r>
            <a:r>
              <a:rPr lang="vi-VN" sz="2200"/>
              <a:t>), biên độ lãi và các loại phí; lãi suất thực so với lãi suất danh nghĩa.</a:t>
            </a:r>
          </a:p>
          <a:p>
            <a:pPr marL="285750" indent="-285750">
              <a:lnSpc>
                <a:spcPct val="150000"/>
              </a:lnSpc>
              <a:buFont typeface="Arial" panose="020B0604020202020204" pitchFamily="34" charset="0"/>
              <a:buChar char="•"/>
            </a:pPr>
            <a:r>
              <a:rPr lang="vi-VN" sz="2200"/>
              <a:t>Suất chiết khấu tài chính; tỷ lệ nợ và vốn chủ sở hữu; lịch trả nợ phù hợp với thời gian vận hành.</a:t>
            </a:r>
          </a:p>
          <a:p>
            <a:pPr marL="285750" indent="-285750">
              <a:lnSpc>
                <a:spcPct val="150000"/>
              </a:lnSpc>
              <a:buFont typeface="Arial" panose="020B0604020202020204" pitchFamily="34" charset="0"/>
              <a:buChar char="•"/>
            </a:pPr>
            <a:r>
              <a:rPr lang="vi-VN" sz="2200"/>
              <a:t>Truy vết ô tham chiếu lãi suất xuống các bảng chi tiết; tránh thay số thủ công.</a:t>
            </a:r>
          </a:p>
        </p:txBody>
      </p:sp>
    </p:spTree>
    <p:extLst>
      <p:ext uri="{BB962C8B-B14F-4D97-AF65-F5344CB8AC3E}">
        <p14:creationId xmlns:p14="http://schemas.microsoft.com/office/powerpoint/2010/main" val="30626259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4: LÃI SUẤT VÀ CẤU TRÚC VỐN</a:t>
            </a:r>
            <a:endParaRPr sz="1400" b="0" i="0" u="none" strike="noStrike" cap="none">
              <a:solidFill>
                <a:srgbClr val="000000"/>
              </a:solidFill>
              <a:latin typeface="Arial"/>
              <a:ea typeface="Arial"/>
              <a:cs typeface="Arial"/>
              <a:sym typeface="Arial"/>
            </a:endParaRPr>
          </a:p>
        </p:txBody>
      </p:sp>
      <p:pic>
        <p:nvPicPr>
          <p:cNvPr id="2" name="Picture 1"/>
          <p:cNvPicPr>
            <a:picLocks noChangeAspect="1"/>
          </p:cNvPicPr>
          <p:nvPr/>
        </p:nvPicPr>
        <p:blipFill>
          <a:blip r:embed="rId3"/>
          <a:stretch>
            <a:fillRect/>
          </a:stretch>
        </p:blipFill>
        <p:spPr>
          <a:xfrm>
            <a:off x="-8677" y="2068659"/>
            <a:ext cx="12200677" cy="3939881"/>
          </a:xfrm>
          <a:prstGeom prst="rect">
            <a:avLst/>
          </a:prstGeom>
        </p:spPr>
      </p:pic>
    </p:spTree>
    <p:extLst>
      <p:ext uri="{BB962C8B-B14F-4D97-AF65-F5344CB8AC3E}">
        <p14:creationId xmlns:p14="http://schemas.microsoft.com/office/powerpoint/2010/main" val="15529368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5</a:t>
            </a:r>
            <a:r>
              <a:rPr lang="en-US" sz="3200" b="1">
                <a:solidFill>
                  <a:schemeClr val="lt1"/>
                </a:solidFill>
              </a:rPr>
              <a:t> – PHẦN 1</a:t>
            </a:r>
            <a:r>
              <a:rPr lang="vi-VN" sz="3200" b="1">
                <a:solidFill>
                  <a:schemeClr val="lt1"/>
                </a:solidFill>
              </a:rPr>
              <a:t>: DÒNG TIỀN CỦA DỰ ÁN</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736503"/>
            <a:ext cx="10815320" cy="2060885"/>
          </a:xfrm>
          <a:prstGeom prst="rect">
            <a:avLst/>
          </a:prstGeom>
        </p:spPr>
        <p:txBody>
          <a:bodyPr wrap="square">
            <a:spAutoFit/>
          </a:bodyPr>
          <a:lstStyle/>
          <a:p>
            <a:pPr marL="285750" indent="-285750">
              <a:lnSpc>
                <a:spcPct val="150000"/>
              </a:lnSpc>
              <a:buFont typeface="Arial" panose="020B0604020202020204" pitchFamily="34" charset="0"/>
              <a:buChar char="•"/>
            </a:pPr>
            <a:r>
              <a:rPr lang="vi-VN" sz="2200"/>
              <a:t>Dòng tiền trước tài trợ: từ chi phí đầu tư ban đầu → chi phí vận hành → lợi ích do tiết kiệm điện và nhiên liệu.</a:t>
            </a:r>
          </a:p>
          <a:p>
            <a:pPr marL="285750" indent="-285750">
              <a:lnSpc>
                <a:spcPct val="150000"/>
              </a:lnSpc>
              <a:buFont typeface="Arial" panose="020B0604020202020204" pitchFamily="34" charset="0"/>
              <a:buChar char="•"/>
            </a:pPr>
            <a:r>
              <a:rPr lang="vi-VN" sz="2200"/>
              <a:t>Khấu hao, chi phí thay thế lớn theo chu kỳ; tránh tính trùng lợi ích.</a:t>
            </a:r>
          </a:p>
          <a:p>
            <a:pPr marL="285750" indent="-285750">
              <a:lnSpc>
                <a:spcPct val="150000"/>
              </a:lnSpc>
              <a:buFont typeface="Arial" panose="020B0604020202020204" pitchFamily="34" charset="0"/>
              <a:buChar char="•"/>
            </a:pPr>
            <a:r>
              <a:rPr lang="vi-VN" sz="2200"/>
              <a:t>Bảo đảm thống nhất với giả định tại Bảng 3.</a:t>
            </a:r>
          </a:p>
        </p:txBody>
      </p:sp>
    </p:spTree>
    <p:extLst>
      <p:ext uri="{BB962C8B-B14F-4D97-AF65-F5344CB8AC3E}">
        <p14:creationId xmlns:p14="http://schemas.microsoft.com/office/powerpoint/2010/main" val="42075255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5</a:t>
            </a:r>
            <a:r>
              <a:rPr lang="en-US" sz="3200" b="1">
                <a:solidFill>
                  <a:schemeClr val="lt1"/>
                </a:solidFill>
              </a:rPr>
              <a:t> – PHẦN 1</a:t>
            </a:r>
            <a:r>
              <a:rPr lang="vi-VN" sz="3200" b="1">
                <a:solidFill>
                  <a:schemeClr val="lt1"/>
                </a:solidFill>
              </a:rPr>
              <a:t>: DÒNG TIỀN CỦA DỰ ÁN</a:t>
            </a:r>
            <a:endParaRPr sz="1400" b="0" i="0" u="none" strike="noStrike" cap="none">
              <a:solidFill>
                <a:srgbClr val="000000"/>
              </a:solidFill>
              <a:latin typeface="Arial"/>
              <a:ea typeface="Arial"/>
              <a:cs typeface="Arial"/>
              <a:sym typeface="Arial"/>
            </a:endParaRPr>
          </a:p>
        </p:txBody>
      </p:sp>
      <p:pic>
        <p:nvPicPr>
          <p:cNvPr id="3" name="Picture 2"/>
          <p:cNvPicPr>
            <a:picLocks noChangeAspect="1"/>
          </p:cNvPicPr>
          <p:nvPr/>
        </p:nvPicPr>
        <p:blipFill>
          <a:blip r:embed="rId3"/>
          <a:stretch>
            <a:fillRect/>
          </a:stretch>
        </p:blipFill>
        <p:spPr>
          <a:xfrm>
            <a:off x="475045" y="1954401"/>
            <a:ext cx="10828723" cy="4663376"/>
          </a:xfrm>
          <a:prstGeom prst="rect">
            <a:avLst/>
          </a:prstGeom>
        </p:spPr>
      </p:pic>
    </p:spTree>
    <p:extLst>
      <p:ext uri="{BB962C8B-B14F-4D97-AF65-F5344CB8AC3E}">
        <p14:creationId xmlns:p14="http://schemas.microsoft.com/office/powerpoint/2010/main" val="38799196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5</a:t>
            </a:r>
            <a:r>
              <a:rPr lang="en-US" sz="3200" b="1">
                <a:solidFill>
                  <a:schemeClr val="lt1"/>
                </a:solidFill>
              </a:rPr>
              <a:t> – PHẦN 2</a:t>
            </a:r>
            <a:r>
              <a:rPr lang="vi-VN" sz="3200" b="1">
                <a:solidFill>
                  <a:schemeClr val="lt1"/>
                </a:solidFill>
              </a:rPr>
              <a:t>: DÒNG TIỀN CỦA DỰ ÁN</a:t>
            </a:r>
            <a:r>
              <a:rPr lang="en-US" sz="3200" b="1">
                <a:solidFill>
                  <a:schemeClr val="lt1"/>
                </a:solidFill>
              </a:rPr>
              <a:t> </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736503"/>
            <a:ext cx="10815320" cy="3076548"/>
          </a:xfrm>
          <a:prstGeom prst="rect">
            <a:avLst/>
          </a:prstGeom>
        </p:spPr>
        <p:txBody>
          <a:bodyPr wrap="square">
            <a:spAutoFit/>
          </a:bodyPr>
          <a:lstStyle/>
          <a:p>
            <a:pPr marL="285750" indent="-285750">
              <a:lnSpc>
                <a:spcPct val="150000"/>
              </a:lnSpc>
              <a:buFont typeface="Arial" panose="020B0604020202020204" pitchFamily="34" charset="0"/>
              <a:buChar char="•"/>
            </a:pPr>
            <a:r>
              <a:rPr lang="vi-VN" sz="2200"/>
              <a:t>Cấu trúc tài trợ, chi phí lãi vay, lịch trả gốc, lá chắn thuế, thuế thu nhập doanh nghiệp.</a:t>
            </a:r>
          </a:p>
          <a:p>
            <a:pPr marL="285750" indent="-285750">
              <a:lnSpc>
                <a:spcPct val="150000"/>
              </a:lnSpc>
              <a:buFont typeface="Arial" panose="020B0604020202020204" pitchFamily="34" charset="0"/>
              <a:buChar char="•"/>
            </a:pPr>
            <a:r>
              <a:rPr lang="vi-VN" sz="2200"/>
              <a:t>Chỉ tiêu: tỷ suất hoàn vốn tài chính, giá trị hiện tại ròng, tỷ số lợi ích/chi phí (góc nhìn nhà đầu tư).</a:t>
            </a:r>
          </a:p>
          <a:p>
            <a:pPr marL="285750" indent="-285750">
              <a:lnSpc>
                <a:spcPct val="150000"/>
              </a:lnSpc>
              <a:buFont typeface="Arial" panose="020B0604020202020204" pitchFamily="34" charset="0"/>
              <a:buChar char="•"/>
            </a:pPr>
            <a:r>
              <a:rPr lang="vi-VN" sz="2200"/>
              <a:t>Đối chiếu với báo cáo kết quả hoạt động kinh doanh (Bảng 12) và dòng tiền của dự án (Bảng 5</a:t>
            </a:r>
            <a:r>
              <a:rPr lang="en-US" sz="2200"/>
              <a:t> – phần 1</a:t>
            </a:r>
            <a:r>
              <a:rPr lang="vi-VN" sz="2200"/>
              <a:t>).</a:t>
            </a:r>
          </a:p>
        </p:txBody>
      </p:sp>
    </p:spTree>
    <p:extLst>
      <p:ext uri="{BB962C8B-B14F-4D97-AF65-F5344CB8AC3E}">
        <p14:creationId xmlns:p14="http://schemas.microsoft.com/office/powerpoint/2010/main" val="30858417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5</a:t>
            </a:r>
            <a:r>
              <a:rPr lang="en-US" sz="3200" b="1">
                <a:solidFill>
                  <a:schemeClr val="lt1"/>
                </a:solidFill>
              </a:rPr>
              <a:t> PHẦN 2</a:t>
            </a:r>
            <a:r>
              <a:rPr lang="vi-VN" sz="3200" b="1">
                <a:solidFill>
                  <a:schemeClr val="lt1"/>
                </a:solidFill>
              </a:rPr>
              <a:t>: DÒNG TIỀN CỦA DỰ ÁN</a:t>
            </a:r>
            <a:endParaRPr sz="1400" b="0" i="0" u="none" strike="noStrike" cap="none">
              <a:solidFill>
                <a:srgbClr val="000000"/>
              </a:solidFill>
              <a:latin typeface="Arial"/>
              <a:ea typeface="Arial"/>
              <a:cs typeface="Arial"/>
              <a:sym typeface="Arial"/>
            </a:endParaRPr>
          </a:p>
        </p:txBody>
      </p:sp>
      <p:pic>
        <p:nvPicPr>
          <p:cNvPr id="2" name="Picture 1"/>
          <p:cNvPicPr>
            <a:picLocks noChangeAspect="1"/>
          </p:cNvPicPr>
          <p:nvPr/>
        </p:nvPicPr>
        <p:blipFill>
          <a:blip r:embed="rId3"/>
          <a:stretch>
            <a:fillRect/>
          </a:stretch>
        </p:blipFill>
        <p:spPr>
          <a:xfrm>
            <a:off x="478259" y="2262937"/>
            <a:ext cx="11127001" cy="3517931"/>
          </a:xfrm>
          <a:prstGeom prst="rect">
            <a:avLst/>
          </a:prstGeom>
        </p:spPr>
      </p:pic>
    </p:spTree>
    <p:extLst>
      <p:ext uri="{BB962C8B-B14F-4D97-AF65-F5344CB8AC3E}">
        <p14:creationId xmlns:p14="http://schemas.microsoft.com/office/powerpoint/2010/main" val="1090820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NỘI DUNG</a:t>
            </a: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838200" y="2026350"/>
            <a:ext cx="10515600" cy="2631449"/>
          </a:xfrm>
          <a:prstGeom prst="rect">
            <a:avLst/>
          </a:prstGeom>
          <a:noFill/>
          <a:ln>
            <a:noFill/>
          </a:ln>
        </p:spPr>
        <p:txBody>
          <a:bodyPr spcFirstLastPara="1" wrap="square" lIns="91425" tIns="45700" rIns="91425" bIns="45700" anchor="t" anchorCtr="0">
            <a:spAutoFit/>
          </a:bodyPr>
          <a:lstStyle/>
          <a:p>
            <a:pPr marL="342900" lvl="0" indent="-342900" algn="just">
              <a:lnSpc>
                <a:spcPct val="150000"/>
              </a:lnSpc>
              <a:buSzPts val="2000"/>
              <a:buFont typeface="Arial" panose="020B0604020202020204" pitchFamily="34" charset="0"/>
              <a:buChar char="•"/>
            </a:pPr>
            <a:r>
              <a:rPr lang="en-US" sz="2200">
                <a:solidFill>
                  <a:schemeClr val="dk1"/>
                </a:solidFill>
              </a:rPr>
              <a:t>Tổng quan xác định dòng tiền dự án (nhắc lại nhanh);</a:t>
            </a:r>
          </a:p>
          <a:p>
            <a:pPr marL="342900" lvl="0" indent="-342900" algn="just">
              <a:lnSpc>
                <a:spcPct val="150000"/>
              </a:lnSpc>
              <a:buSzPts val="2000"/>
              <a:buFont typeface="Arial" panose="020B0604020202020204" pitchFamily="34" charset="0"/>
              <a:buChar char="•"/>
            </a:pPr>
            <a:r>
              <a:rPr lang="en-US" sz="2200" b="0" i="0" u="none" strike="noStrike" cap="none">
                <a:solidFill>
                  <a:schemeClr val="dk1"/>
                </a:solidFill>
                <a:latin typeface="Arial"/>
                <a:ea typeface="Arial"/>
                <a:cs typeface="Arial"/>
                <a:sym typeface="Arial"/>
              </a:rPr>
              <a:t>Phân tích tài chính và phân tích kinh tế (nhắc lại nhanh);</a:t>
            </a:r>
          </a:p>
          <a:p>
            <a:pPr marL="342900" lvl="0" indent="-342900" algn="just">
              <a:lnSpc>
                <a:spcPct val="150000"/>
              </a:lnSpc>
              <a:buSzPts val="2000"/>
              <a:buFont typeface="Arial" panose="020B0604020202020204" pitchFamily="34" charset="0"/>
              <a:buChar char="•"/>
            </a:pPr>
            <a:r>
              <a:rPr lang="en-US" sz="2200">
                <a:solidFill>
                  <a:schemeClr val="dk1"/>
                </a:solidFill>
              </a:rPr>
              <a:t>Phân tích dữ liệu từ bảng phân tích kinh tế - tài chính dự án (mẫu)</a:t>
            </a:r>
          </a:p>
          <a:p>
            <a:pPr marL="342900" lvl="0" indent="-342900" algn="just">
              <a:lnSpc>
                <a:spcPct val="150000"/>
              </a:lnSpc>
              <a:buSzPts val="2000"/>
              <a:buFont typeface="Arial" panose="020B0604020202020204" pitchFamily="34" charset="0"/>
              <a:buChar char="•"/>
            </a:pPr>
            <a:r>
              <a:rPr lang="en-US" sz="2200">
                <a:solidFill>
                  <a:schemeClr val="dk1"/>
                </a:solidFill>
              </a:rPr>
              <a:t>Bài tập nhóm</a:t>
            </a:r>
            <a:endParaRPr lang="en-US" sz="2200" b="0" i="0" u="none" strike="noStrike" cap="none">
              <a:solidFill>
                <a:schemeClr val="dk1"/>
              </a:solidFill>
              <a:latin typeface="Arial"/>
              <a:ea typeface="Arial"/>
              <a:cs typeface="Arial"/>
              <a:sym typeface="Arial"/>
            </a:endParaRPr>
          </a:p>
          <a:p>
            <a:pPr marL="342900" lvl="0" indent="-342900" algn="just">
              <a:lnSpc>
                <a:spcPct val="150000"/>
              </a:lnSpc>
              <a:buSzPts val="2000"/>
              <a:buFont typeface="Arial" panose="020B0604020202020204" pitchFamily="34" charset="0"/>
              <a:buChar char="•"/>
            </a:pPr>
            <a:endParaRPr sz="2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181089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a:t>
            </a:r>
            <a:r>
              <a:rPr lang="en-US" sz="3200" b="1">
                <a:solidFill>
                  <a:schemeClr val="lt1"/>
                </a:solidFill>
              </a:rPr>
              <a:t>7</a:t>
            </a:r>
            <a:r>
              <a:rPr lang="vi-VN" sz="3200" b="1">
                <a:solidFill>
                  <a:schemeClr val="lt1"/>
                </a:solidFill>
              </a:rPr>
              <a:t>: DÒNG TIỀN </a:t>
            </a:r>
            <a:r>
              <a:rPr lang="en-US" sz="3200" b="1">
                <a:solidFill>
                  <a:schemeClr val="lt1"/>
                </a:solidFill>
              </a:rPr>
              <a:t>KINH TẾ</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736503"/>
            <a:ext cx="10815320" cy="2060885"/>
          </a:xfrm>
          <a:prstGeom prst="rect">
            <a:avLst/>
          </a:prstGeom>
        </p:spPr>
        <p:txBody>
          <a:bodyPr wrap="square">
            <a:spAutoFit/>
          </a:bodyPr>
          <a:lstStyle/>
          <a:p>
            <a:pPr marL="285750" indent="-285750">
              <a:lnSpc>
                <a:spcPct val="150000"/>
              </a:lnSpc>
              <a:buFont typeface="Arial" panose="020B0604020202020204" pitchFamily="34" charset="0"/>
              <a:buChar char="•"/>
            </a:pPr>
            <a:r>
              <a:rPr lang="vi-VN" sz="2200"/>
              <a:t>Loại bỏ các khoản thuế gián thu; sử dụng giá kinh tế nếu có; áp dụng suất chiết khấu xã hội.</a:t>
            </a:r>
          </a:p>
          <a:p>
            <a:pPr marL="285750" indent="-285750">
              <a:lnSpc>
                <a:spcPct val="150000"/>
              </a:lnSpc>
              <a:buFont typeface="Arial" panose="020B0604020202020204" pitchFamily="34" charset="0"/>
              <a:buChar char="•"/>
            </a:pPr>
            <a:r>
              <a:rPr lang="vi-VN" sz="2200"/>
              <a:t>Chỉ tiêu: tỷ suất hoàn vốn kinh tế, giá trị hiện tại ròng kinh tế; khác biệt với chỉ tiêu tài chính.</a:t>
            </a:r>
          </a:p>
        </p:txBody>
      </p:sp>
    </p:spTree>
    <p:extLst>
      <p:ext uri="{BB962C8B-B14F-4D97-AF65-F5344CB8AC3E}">
        <p14:creationId xmlns:p14="http://schemas.microsoft.com/office/powerpoint/2010/main" val="22796527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a:t>
            </a:r>
            <a:r>
              <a:rPr lang="en-US" sz="3200" b="1">
                <a:solidFill>
                  <a:schemeClr val="lt1"/>
                </a:solidFill>
              </a:rPr>
              <a:t>7</a:t>
            </a:r>
            <a:r>
              <a:rPr lang="vi-VN" sz="3200" b="1">
                <a:solidFill>
                  <a:schemeClr val="lt1"/>
                </a:solidFill>
              </a:rPr>
              <a:t>: DÒNG TIỀN </a:t>
            </a:r>
            <a:r>
              <a:rPr lang="en-US" sz="3200" b="1">
                <a:solidFill>
                  <a:schemeClr val="lt1"/>
                </a:solidFill>
              </a:rPr>
              <a:t>KINH TẾ</a:t>
            </a:r>
            <a:endParaRPr sz="1400" b="0" i="0" u="none" strike="noStrike" cap="none">
              <a:solidFill>
                <a:srgbClr val="000000"/>
              </a:solidFill>
              <a:latin typeface="Arial"/>
              <a:ea typeface="Arial"/>
              <a:cs typeface="Arial"/>
              <a:sym typeface="Arial"/>
            </a:endParaRPr>
          </a:p>
        </p:txBody>
      </p:sp>
      <p:pic>
        <p:nvPicPr>
          <p:cNvPr id="4" name="Picture 3"/>
          <p:cNvPicPr>
            <a:picLocks noChangeAspect="1"/>
          </p:cNvPicPr>
          <p:nvPr/>
        </p:nvPicPr>
        <p:blipFill>
          <a:blip r:embed="rId3"/>
          <a:stretch>
            <a:fillRect/>
          </a:stretch>
        </p:blipFill>
        <p:spPr>
          <a:xfrm>
            <a:off x="2068240" y="2026435"/>
            <a:ext cx="7688101" cy="4521599"/>
          </a:xfrm>
          <a:prstGeom prst="rect">
            <a:avLst/>
          </a:prstGeom>
        </p:spPr>
      </p:pic>
    </p:spTree>
    <p:extLst>
      <p:ext uri="{BB962C8B-B14F-4D97-AF65-F5344CB8AC3E}">
        <p14:creationId xmlns:p14="http://schemas.microsoft.com/office/powerpoint/2010/main" val="12386691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a:t>
            </a:r>
            <a:r>
              <a:rPr lang="en-US" sz="3200" b="1">
                <a:solidFill>
                  <a:schemeClr val="lt1"/>
                </a:solidFill>
              </a:rPr>
              <a:t>7</a:t>
            </a:r>
            <a:r>
              <a:rPr lang="vi-VN" sz="3200" b="1">
                <a:solidFill>
                  <a:schemeClr val="lt1"/>
                </a:solidFill>
              </a:rPr>
              <a:t>: DÒNG TIỀN </a:t>
            </a:r>
            <a:r>
              <a:rPr lang="en-US" sz="3200" b="1">
                <a:solidFill>
                  <a:schemeClr val="lt1"/>
                </a:solidFill>
              </a:rPr>
              <a:t>KINH TẾ</a:t>
            </a:r>
            <a:endParaRPr sz="1400" b="0" i="0" u="none" strike="noStrike" cap="none">
              <a:solidFill>
                <a:srgbClr val="000000"/>
              </a:solidFill>
              <a:latin typeface="Arial"/>
              <a:ea typeface="Arial"/>
              <a:cs typeface="Arial"/>
              <a:sym typeface="Arial"/>
            </a:endParaRPr>
          </a:p>
        </p:txBody>
      </p:sp>
      <p:pic>
        <p:nvPicPr>
          <p:cNvPr id="2" name="Picture 1"/>
          <p:cNvPicPr>
            <a:picLocks noChangeAspect="1"/>
          </p:cNvPicPr>
          <p:nvPr/>
        </p:nvPicPr>
        <p:blipFill>
          <a:blip r:embed="rId3"/>
          <a:stretch>
            <a:fillRect/>
          </a:stretch>
        </p:blipFill>
        <p:spPr>
          <a:xfrm>
            <a:off x="1312137" y="2099902"/>
            <a:ext cx="9309913" cy="4471380"/>
          </a:xfrm>
          <a:prstGeom prst="rect">
            <a:avLst/>
          </a:prstGeom>
        </p:spPr>
      </p:pic>
    </p:spTree>
    <p:extLst>
      <p:ext uri="{BB962C8B-B14F-4D97-AF65-F5344CB8AC3E}">
        <p14:creationId xmlns:p14="http://schemas.microsoft.com/office/powerpoint/2010/main" val="34353008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8: DÒNG TIỀN KINH TẾ CÓ TÍNH ĐẾN </a:t>
            </a:r>
            <a:r>
              <a:rPr lang="en-US" sz="3200" b="1">
                <a:solidFill>
                  <a:schemeClr val="lt1"/>
                </a:solidFill>
              </a:rPr>
              <a:t>KNK</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736503"/>
            <a:ext cx="10815320" cy="1553054"/>
          </a:xfrm>
          <a:prstGeom prst="rect">
            <a:avLst/>
          </a:prstGeom>
        </p:spPr>
        <p:txBody>
          <a:bodyPr wrap="square">
            <a:spAutoFit/>
          </a:bodyPr>
          <a:lstStyle/>
          <a:p>
            <a:pPr marL="285750" indent="-285750">
              <a:lnSpc>
                <a:spcPct val="150000"/>
              </a:lnSpc>
              <a:buFont typeface="Arial" panose="020B0604020202020204" pitchFamily="34" charset="0"/>
              <a:buChar char="•"/>
            </a:pPr>
            <a:r>
              <a:rPr lang="vi-VN" sz="2200"/>
              <a:t>Bổ sung lợi ích do giảm phát thải theo giá carbon hoặc chi phí xã hội của carbon.</a:t>
            </a:r>
          </a:p>
          <a:p>
            <a:pPr marL="285750" indent="-285750">
              <a:lnSpc>
                <a:spcPct val="150000"/>
              </a:lnSpc>
              <a:buFont typeface="Arial" panose="020B0604020202020204" pitchFamily="34" charset="0"/>
              <a:buChar char="•"/>
            </a:pPr>
            <a:r>
              <a:rPr lang="vi-VN" sz="2200"/>
              <a:t>Đánh giá tác động đến tỷ suất hoàn vốn kinh tế và giá trị hiện tại ròng khi thay đổi giả định về giá carbon.</a:t>
            </a:r>
          </a:p>
        </p:txBody>
      </p:sp>
    </p:spTree>
    <p:extLst>
      <p:ext uri="{BB962C8B-B14F-4D97-AF65-F5344CB8AC3E}">
        <p14:creationId xmlns:p14="http://schemas.microsoft.com/office/powerpoint/2010/main" val="38203652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12: </a:t>
            </a:r>
            <a:r>
              <a:rPr lang="en-US" sz="3200" b="1">
                <a:solidFill>
                  <a:schemeClr val="lt1"/>
                </a:solidFill>
              </a:rPr>
              <a:t>BC </a:t>
            </a:r>
            <a:r>
              <a:rPr lang="vi-VN" sz="3200" b="1">
                <a:solidFill>
                  <a:schemeClr val="lt1"/>
                </a:solidFill>
              </a:rPr>
              <a:t>KẾT QUẢ HOẠT ĐỘNG </a:t>
            </a:r>
            <a:r>
              <a:rPr lang="en-US" sz="3200" b="1">
                <a:solidFill>
                  <a:schemeClr val="lt1"/>
                </a:solidFill>
              </a:rPr>
              <a:t>KD </a:t>
            </a:r>
            <a:r>
              <a:rPr lang="vi-VN" sz="3200" b="1">
                <a:solidFill>
                  <a:schemeClr val="lt1"/>
                </a:solidFill>
              </a:rPr>
              <a:t>VÀ THUẾ</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736503"/>
            <a:ext cx="10815320" cy="2123658"/>
          </a:xfrm>
          <a:prstGeom prst="rect">
            <a:avLst/>
          </a:prstGeom>
        </p:spPr>
        <p:txBody>
          <a:bodyPr wrap="square">
            <a:spAutoFit/>
          </a:bodyPr>
          <a:lstStyle/>
          <a:p>
            <a:pPr>
              <a:lnSpc>
                <a:spcPct val="150000"/>
              </a:lnSpc>
            </a:pPr>
            <a:r>
              <a:rPr lang="en-US" sz="2200" b="1"/>
              <a:t>Các điểm chú ý chính</a:t>
            </a:r>
          </a:p>
          <a:p>
            <a:pPr marL="285750" indent="-285750">
              <a:lnSpc>
                <a:spcPct val="150000"/>
              </a:lnSpc>
              <a:buFont typeface="Arial" panose="020B0604020202020204" pitchFamily="34" charset="0"/>
              <a:buChar char="•"/>
            </a:pPr>
            <a:r>
              <a:rPr lang="vi-VN" sz="2200"/>
              <a:t>Doanh thu/chi phí sau đầu tư; khấu hao, chi phí lãi vay, thuế thu nhập doanh nghiệp.</a:t>
            </a:r>
          </a:p>
          <a:p>
            <a:pPr marL="285750" indent="-285750">
              <a:lnSpc>
                <a:spcPct val="150000"/>
              </a:lnSpc>
              <a:buFont typeface="Arial" panose="020B0604020202020204" pitchFamily="34" charset="0"/>
              <a:buChar char="•"/>
            </a:pPr>
            <a:r>
              <a:rPr lang="vi-VN" sz="2200"/>
              <a:t>Đối chiếu với dòng tiền tài chính ở Bảng 6; kiểm thử độ nhạy đối với thuế.</a:t>
            </a:r>
          </a:p>
        </p:txBody>
      </p:sp>
    </p:spTree>
    <p:extLst>
      <p:ext uri="{BB962C8B-B14F-4D97-AF65-F5344CB8AC3E}">
        <p14:creationId xmlns:p14="http://schemas.microsoft.com/office/powerpoint/2010/main" val="11316405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BẢNG 12: </a:t>
            </a:r>
            <a:r>
              <a:rPr lang="en-US" sz="3200" b="1">
                <a:solidFill>
                  <a:schemeClr val="lt1"/>
                </a:solidFill>
              </a:rPr>
              <a:t>BC </a:t>
            </a:r>
            <a:r>
              <a:rPr lang="vi-VN" sz="3200" b="1">
                <a:solidFill>
                  <a:schemeClr val="lt1"/>
                </a:solidFill>
              </a:rPr>
              <a:t>KẾT QUẢ HOẠT ĐỘNG </a:t>
            </a:r>
            <a:r>
              <a:rPr lang="en-US" sz="3200" b="1">
                <a:solidFill>
                  <a:schemeClr val="lt1"/>
                </a:solidFill>
              </a:rPr>
              <a:t>KD </a:t>
            </a:r>
            <a:r>
              <a:rPr lang="vi-VN" sz="3200" b="1">
                <a:solidFill>
                  <a:schemeClr val="lt1"/>
                </a:solidFill>
              </a:rPr>
              <a:t>VÀ THUẾ</a:t>
            </a:r>
            <a:endParaRPr sz="1400" b="0" i="0" u="none" strike="noStrike" cap="none">
              <a:solidFill>
                <a:srgbClr val="000000"/>
              </a:solidFill>
              <a:latin typeface="Arial"/>
              <a:ea typeface="Arial"/>
              <a:cs typeface="Arial"/>
              <a:sym typeface="Arial"/>
            </a:endParaRPr>
          </a:p>
        </p:txBody>
      </p:sp>
      <p:pic>
        <p:nvPicPr>
          <p:cNvPr id="3" name="Picture 2"/>
          <p:cNvPicPr>
            <a:picLocks noChangeAspect="1"/>
          </p:cNvPicPr>
          <p:nvPr/>
        </p:nvPicPr>
        <p:blipFill>
          <a:blip r:embed="rId3"/>
          <a:stretch>
            <a:fillRect/>
          </a:stretch>
        </p:blipFill>
        <p:spPr>
          <a:xfrm>
            <a:off x="784860" y="2133495"/>
            <a:ext cx="10288869" cy="4112322"/>
          </a:xfrm>
          <a:prstGeom prst="rect">
            <a:avLst/>
          </a:prstGeom>
        </p:spPr>
      </p:pic>
    </p:spTree>
    <p:extLst>
      <p:ext uri="{BB962C8B-B14F-4D97-AF65-F5344CB8AC3E}">
        <p14:creationId xmlns:p14="http://schemas.microsoft.com/office/powerpoint/2010/main" val="9716775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en-US" sz="3200" b="1">
                <a:solidFill>
                  <a:schemeClr val="lt1"/>
                </a:solidFill>
              </a:rPr>
              <a:t>KIỂM SOÁT CHẤT LƯỢNG DỮ LIỆU</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025303"/>
            <a:ext cx="10815320" cy="4154984"/>
          </a:xfrm>
          <a:prstGeom prst="rect">
            <a:avLst/>
          </a:prstGeom>
        </p:spPr>
        <p:txBody>
          <a:bodyPr wrap="square">
            <a:spAutoFit/>
          </a:bodyPr>
          <a:lstStyle/>
          <a:p>
            <a:pPr>
              <a:lnSpc>
                <a:spcPct val="150000"/>
              </a:lnSpc>
            </a:pPr>
            <a:r>
              <a:rPr lang="en-US" sz="2200" b="1"/>
              <a:t>Các điểm chú ý chính</a:t>
            </a:r>
          </a:p>
          <a:p>
            <a:pPr marL="285750" indent="-285750">
              <a:lnSpc>
                <a:spcPct val="150000"/>
              </a:lnSpc>
              <a:buFont typeface="Arial" panose="020B0604020202020204" pitchFamily="34" charset="0"/>
              <a:buChar char="•"/>
            </a:pPr>
            <a:r>
              <a:rPr lang="vi-VN" sz="2200"/>
              <a:t>Kiểm tra đơn vị và quy đổi; phân biệt giá thực và giá danh nghĩa; tỷ giá và năm gốc.</a:t>
            </a:r>
          </a:p>
          <a:p>
            <a:pPr marL="285750" indent="-285750">
              <a:lnSpc>
                <a:spcPct val="150000"/>
              </a:lnSpc>
              <a:buFont typeface="Arial" panose="020B0604020202020204" pitchFamily="34" charset="0"/>
              <a:buChar char="•"/>
            </a:pPr>
            <a:r>
              <a:rPr lang="vi-VN" sz="2200"/>
              <a:t>Kiểm tra trục thời gian: năm bắt đầu dự án, năm vận hành, lịch trả nợ.</a:t>
            </a:r>
          </a:p>
          <a:p>
            <a:pPr marL="285750" indent="-285750">
              <a:lnSpc>
                <a:spcPct val="150000"/>
              </a:lnSpc>
              <a:buFont typeface="Arial" panose="020B0604020202020204" pitchFamily="34" charset="0"/>
              <a:buChar char="•"/>
            </a:pPr>
            <a:r>
              <a:rPr lang="vi-VN" sz="2200"/>
              <a:t>Kiểm tra liên kết công thức; không thay số vào vùng công thức; bảo vệ vùng tính toán.</a:t>
            </a:r>
          </a:p>
          <a:p>
            <a:pPr marL="285750" indent="-285750">
              <a:lnSpc>
                <a:spcPct val="150000"/>
              </a:lnSpc>
              <a:buFont typeface="Arial" panose="020B0604020202020204" pitchFamily="34" charset="0"/>
              <a:buChar char="•"/>
            </a:pPr>
            <a:r>
              <a:rPr lang="vi-VN" sz="2200"/>
              <a:t>Truy vết từ chỉ tiêu hoàn vốn ngược về các ô đầu vào; ghi lại mọi thay đổi và nguồn số liệu.</a:t>
            </a:r>
          </a:p>
        </p:txBody>
      </p:sp>
    </p:spTree>
    <p:extLst>
      <p:ext uri="{BB962C8B-B14F-4D97-AF65-F5344CB8AC3E}">
        <p14:creationId xmlns:p14="http://schemas.microsoft.com/office/powerpoint/2010/main" val="27085121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GÓC NHÌN NGÂN HÀNG VÀ CƠ CHẾ CHIA SẺ RỦI RO</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350423"/>
            <a:ext cx="10815320" cy="3647152"/>
          </a:xfrm>
          <a:prstGeom prst="rect">
            <a:avLst/>
          </a:prstGeom>
        </p:spPr>
        <p:txBody>
          <a:bodyPr wrap="square">
            <a:spAutoFit/>
          </a:bodyPr>
          <a:lstStyle/>
          <a:p>
            <a:pPr>
              <a:lnSpc>
                <a:spcPct val="150000"/>
              </a:lnSpc>
            </a:pPr>
            <a:r>
              <a:rPr lang="en-US" sz="2200" b="1"/>
              <a:t>Các điểm chú ý chính</a:t>
            </a:r>
          </a:p>
          <a:p>
            <a:pPr marL="285750" indent="-285750">
              <a:lnSpc>
                <a:spcPct val="150000"/>
              </a:lnSpc>
              <a:buFont typeface="Arial" panose="020B0604020202020204" pitchFamily="34" charset="0"/>
              <a:buChar char="•"/>
            </a:pPr>
            <a:r>
              <a:rPr lang="vi-VN" sz="2200"/>
              <a:t>Chỉ số tín dụng: hệ số đảm bảo trả nợ bằng dòng tiền, thời gian hoàn vốn phần vốn vay, biên an toàn dòng tiền.</a:t>
            </a:r>
          </a:p>
          <a:p>
            <a:pPr marL="285750" indent="-285750">
              <a:lnSpc>
                <a:spcPct val="150000"/>
              </a:lnSpc>
              <a:buFont typeface="Arial" panose="020B0604020202020204" pitchFamily="34" charset="0"/>
              <a:buChar char="•"/>
            </a:pPr>
            <a:r>
              <a:rPr lang="vi-VN" sz="2200"/>
              <a:t>Tác động của cơ chế chia sẻ rủi ro: kéo dài thời hạn vay, giảm yêu cầu tài sản bảo đảm; điều kiện vận hành cần theo dõi.</a:t>
            </a:r>
          </a:p>
          <a:p>
            <a:pPr marL="285750" indent="-285750">
              <a:lnSpc>
                <a:spcPct val="150000"/>
              </a:lnSpc>
              <a:buFont typeface="Arial" panose="020B0604020202020204" pitchFamily="34" charset="0"/>
              <a:buChar char="•"/>
            </a:pPr>
            <a:r>
              <a:rPr lang="vi-VN" sz="2200"/>
              <a:t>Liên kết rủi ro dữ liệu với rủi ro tín dụng (sai lệch đường cơ sở, khai báo tiết kiệm không đáng tin, giả định giá năng lượng).</a:t>
            </a:r>
          </a:p>
        </p:txBody>
      </p:sp>
    </p:spTree>
    <p:extLst>
      <p:ext uri="{BB962C8B-B14F-4D97-AF65-F5344CB8AC3E}">
        <p14:creationId xmlns:p14="http://schemas.microsoft.com/office/powerpoint/2010/main" val="8583092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7;p14"/>
          <p:cNvSpPr/>
          <p:nvPr/>
        </p:nvSpPr>
        <p:spPr>
          <a:xfrm>
            <a:off x="751840" y="2818830"/>
            <a:ext cx="10601960" cy="830956"/>
          </a:xfrm>
          <a:prstGeom prst="rect">
            <a:avLst/>
          </a:prstGeom>
          <a:noFill/>
          <a:ln>
            <a:noFill/>
          </a:ln>
        </p:spPr>
        <p:txBody>
          <a:bodyPr spcFirstLastPara="1" wrap="square" lIns="91425" tIns="45700" rIns="91425" bIns="45700" anchor="t" anchorCtr="0">
            <a:spAutoFit/>
          </a:bodyPr>
          <a:lstStyle/>
          <a:p>
            <a:pPr lvl="0" algn="ctr">
              <a:lnSpc>
                <a:spcPct val="150000"/>
              </a:lnSpc>
              <a:buSzPts val="2000"/>
            </a:pPr>
            <a:r>
              <a:rPr lang="en-US" sz="3200" b="1">
                <a:solidFill>
                  <a:schemeClr val="dk1"/>
                </a:solidFill>
              </a:rPr>
              <a:t>BÀI TẬP NHÓM</a:t>
            </a:r>
            <a:endParaRPr lang="vi-VN" sz="3200" b="1">
              <a:solidFill>
                <a:schemeClr val="dk1"/>
              </a:solidFill>
            </a:endParaRPr>
          </a:p>
        </p:txBody>
      </p:sp>
    </p:spTree>
    <p:extLst>
      <p:ext uri="{BB962C8B-B14F-4D97-AF65-F5344CB8AC3E}">
        <p14:creationId xmlns:p14="http://schemas.microsoft.com/office/powerpoint/2010/main" val="40121217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en-US" sz="3200" b="1">
                <a:solidFill>
                  <a:schemeClr val="lt1"/>
                </a:solidFill>
              </a:rPr>
              <a:t>BÀI TẬP THỰC HÀNH NHÓM</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350423"/>
            <a:ext cx="10815320" cy="3647152"/>
          </a:xfrm>
          <a:prstGeom prst="rect">
            <a:avLst/>
          </a:prstGeom>
        </p:spPr>
        <p:txBody>
          <a:bodyPr wrap="square">
            <a:spAutoFit/>
          </a:bodyPr>
          <a:lstStyle/>
          <a:p>
            <a:pPr marL="285750" indent="-285750">
              <a:lnSpc>
                <a:spcPct val="150000"/>
              </a:lnSpc>
              <a:buFont typeface="Arial" panose="020B0604020202020204" pitchFamily="34" charset="0"/>
              <a:buChar char="•"/>
            </a:pPr>
            <a:r>
              <a:rPr lang="en-US" sz="2200"/>
              <a:t>Chia 3 nhóm thực hành trên máy tính, sử dụng mẫu file excel của dự án;</a:t>
            </a:r>
          </a:p>
          <a:p>
            <a:pPr marL="285750" indent="-285750">
              <a:lnSpc>
                <a:spcPct val="150000"/>
              </a:lnSpc>
              <a:buFont typeface="Arial" panose="020B0604020202020204" pitchFamily="34" charset="0"/>
              <a:buChar char="•"/>
            </a:pPr>
            <a:r>
              <a:rPr lang="en-US" sz="2200"/>
              <a:t>Mỗi nhóm tính toán với 1 giải pháp:</a:t>
            </a:r>
          </a:p>
          <a:p>
            <a:pPr marL="854075" lvl="5" indent="-342900">
              <a:lnSpc>
                <a:spcPct val="150000"/>
              </a:lnSpc>
              <a:buFont typeface="Wingdings" panose="05000000000000000000" pitchFamily="2" charset="2"/>
              <a:buChar char="ü"/>
            </a:pPr>
            <a:r>
              <a:rPr lang="en-US" sz="2200"/>
              <a:t>Nhóm 1: </a:t>
            </a:r>
            <a:r>
              <a:rPr lang="vi-VN" sz="2200"/>
              <a:t>Nâng cấp hệ thống động cơ và biến tần</a:t>
            </a:r>
          </a:p>
          <a:p>
            <a:pPr marL="854075" lvl="5" indent="-342900">
              <a:lnSpc>
                <a:spcPct val="150000"/>
              </a:lnSpc>
              <a:buFont typeface="Wingdings" panose="05000000000000000000" pitchFamily="2" charset="2"/>
              <a:buChar char="ü"/>
            </a:pPr>
            <a:r>
              <a:rPr lang="en-US" sz="2200"/>
              <a:t>Nhóm 2: </a:t>
            </a:r>
            <a:r>
              <a:rPr lang="vi-VN" sz="2200"/>
              <a:t>Thu hồi nhiệt thải cho sấy nguyên liệu</a:t>
            </a:r>
          </a:p>
          <a:p>
            <a:pPr marL="854075" lvl="5" indent="-342900">
              <a:lnSpc>
                <a:spcPct val="150000"/>
              </a:lnSpc>
              <a:buFont typeface="Wingdings" panose="05000000000000000000" pitchFamily="2" charset="2"/>
              <a:buChar char="ü"/>
            </a:pPr>
            <a:r>
              <a:rPr lang="en-US" sz="2200"/>
              <a:t>Nhóm 3: </a:t>
            </a:r>
            <a:r>
              <a:rPr lang="vi-VN" sz="2200"/>
              <a:t>Tối ưu hóa hệ thống hơi và bẫy hơi</a:t>
            </a:r>
            <a:endParaRPr lang="en-US" sz="2200"/>
          </a:p>
          <a:p>
            <a:pPr marL="285750" lvl="2" indent="-285750">
              <a:lnSpc>
                <a:spcPct val="150000"/>
              </a:lnSpc>
              <a:buFont typeface="Arial" panose="020B0604020202020204" pitchFamily="34" charset="0"/>
              <a:buChar char="•"/>
            </a:pPr>
            <a:r>
              <a:rPr lang="en-US" sz="2200"/>
              <a:t>Thời gian thực hiện: 30 phút;</a:t>
            </a:r>
          </a:p>
          <a:p>
            <a:pPr marL="285750" lvl="2" indent="-285750">
              <a:lnSpc>
                <a:spcPct val="150000"/>
              </a:lnSpc>
              <a:buFont typeface="Arial" panose="020B0604020202020204" pitchFamily="34" charset="0"/>
              <a:buChar char="•"/>
            </a:pPr>
            <a:r>
              <a:rPr lang="en-US" sz="2200"/>
              <a:t>Mỗi nhóm trình bày báo cáo khoảng 1 trang</a:t>
            </a:r>
            <a:endParaRPr lang="vi-VN" sz="2200"/>
          </a:p>
        </p:txBody>
      </p:sp>
    </p:spTree>
    <p:extLst>
      <p:ext uri="{BB962C8B-B14F-4D97-AF65-F5344CB8AC3E}">
        <p14:creationId xmlns:p14="http://schemas.microsoft.com/office/powerpoint/2010/main" val="13867101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7;p14"/>
          <p:cNvSpPr/>
          <p:nvPr/>
        </p:nvSpPr>
        <p:spPr>
          <a:xfrm>
            <a:off x="751840" y="2818830"/>
            <a:ext cx="10601960" cy="1569620"/>
          </a:xfrm>
          <a:prstGeom prst="rect">
            <a:avLst/>
          </a:prstGeom>
          <a:noFill/>
          <a:ln>
            <a:noFill/>
          </a:ln>
        </p:spPr>
        <p:txBody>
          <a:bodyPr spcFirstLastPara="1" wrap="square" lIns="91425" tIns="45700" rIns="91425" bIns="45700" anchor="t" anchorCtr="0">
            <a:spAutoFit/>
          </a:bodyPr>
          <a:lstStyle/>
          <a:p>
            <a:pPr lvl="0" algn="ctr">
              <a:lnSpc>
                <a:spcPct val="150000"/>
              </a:lnSpc>
              <a:buSzPts val="2000"/>
            </a:pPr>
            <a:r>
              <a:rPr lang="en-US" sz="3200" b="1">
                <a:solidFill>
                  <a:schemeClr val="dk1"/>
                </a:solidFill>
              </a:rPr>
              <a:t>TỔNG QUAN XÁC ĐỊNH DÒNG TIỀN DỰ ÁN </a:t>
            </a:r>
          </a:p>
          <a:p>
            <a:pPr lvl="0" algn="ctr">
              <a:lnSpc>
                <a:spcPct val="150000"/>
              </a:lnSpc>
              <a:buSzPts val="2000"/>
            </a:pPr>
            <a:r>
              <a:rPr lang="en-US" sz="3200" b="1">
                <a:solidFill>
                  <a:schemeClr val="dk1"/>
                </a:solidFill>
              </a:rPr>
              <a:t>(NHẮC LẠI)</a:t>
            </a:r>
            <a:endParaRPr lang="vi-VN" sz="3200" b="1">
              <a:solidFill>
                <a:schemeClr val="dk1"/>
              </a:solidFill>
            </a:endParaRPr>
          </a:p>
        </p:txBody>
      </p:sp>
    </p:spTree>
    <p:extLst>
      <p:ext uri="{BB962C8B-B14F-4D97-AF65-F5344CB8AC3E}">
        <p14:creationId xmlns:p14="http://schemas.microsoft.com/office/powerpoint/2010/main" val="2356401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en-US" sz="3200" b="1">
                <a:solidFill>
                  <a:schemeClr val="lt1"/>
                </a:solidFill>
              </a:rPr>
              <a:t>BÀI TẬP THỰC HÀNH NHÓM</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350423"/>
            <a:ext cx="10815320" cy="3584379"/>
          </a:xfrm>
          <a:prstGeom prst="rect">
            <a:avLst/>
          </a:prstGeom>
        </p:spPr>
        <p:txBody>
          <a:bodyPr wrap="square">
            <a:spAutoFit/>
          </a:bodyPr>
          <a:lstStyle/>
          <a:p>
            <a:pPr marL="285750" indent="-285750">
              <a:lnSpc>
                <a:spcPct val="150000"/>
              </a:lnSpc>
              <a:buFont typeface="Arial" panose="020B0604020202020204" pitchFamily="34" charset="0"/>
              <a:buChar char="•"/>
            </a:pPr>
            <a:r>
              <a:rPr lang="vi-VN" sz="2200"/>
              <a:t>Bước 1 – Kiểm tra chất lượng (10 phút): chuẩn hóa giờ vận hành, giá điện, chi phí đầu tư ban đầu tại Bảng 3.</a:t>
            </a:r>
          </a:p>
          <a:p>
            <a:pPr marL="285750" indent="-285750">
              <a:lnSpc>
                <a:spcPct val="150000"/>
              </a:lnSpc>
              <a:buFont typeface="Arial" panose="020B0604020202020204" pitchFamily="34" charset="0"/>
              <a:buChar char="•"/>
            </a:pPr>
            <a:r>
              <a:rPr lang="vi-VN" sz="2200"/>
              <a:t>Bước 2 – Tính toán (10 phút): cập nhật Bảng 5 và đọc lại các chỉ tiêu hoàn vốn tại Bảng 10–11.</a:t>
            </a:r>
          </a:p>
          <a:p>
            <a:pPr marL="285750" indent="-285750">
              <a:lnSpc>
                <a:spcPct val="150000"/>
              </a:lnSpc>
              <a:buFont typeface="Arial" panose="020B0604020202020204" pitchFamily="34" charset="0"/>
              <a:buChar char="•"/>
            </a:pPr>
            <a:r>
              <a:rPr lang="vi-VN" sz="2200"/>
              <a:t>Bước 3 – Độ nhạy (5 phút): tăng 10% chi phí đầu tư ban đầu, giảm 10% tiết kiệm điện để quan sát biến động chỉ tiêu hoàn vốn.</a:t>
            </a:r>
          </a:p>
          <a:p>
            <a:pPr marL="285750" indent="-285750">
              <a:lnSpc>
                <a:spcPct val="150000"/>
              </a:lnSpc>
              <a:buFont typeface="Arial" panose="020B0604020202020204" pitchFamily="34" charset="0"/>
              <a:buChar char="•"/>
            </a:pPr>
            <a:r>
              <a:rPr lang="vi-VN" sz="2200"/>
              <a:t>Ghi ba phát hiện chính và một khuyến nghị về tín dụng/cơ chế chia sẻ rủi ro.</a:t>
            </a:r>
          </a:p>
        </p:txBody>
      </p:sp>
    </p:spTree>
    <p:extLst>
      <p:ext uri="{BB962C8B-B14F-4D97-AF65-F5344CB8AC3E}">
        <p14:creationId xmlns:p14="http://schemas.microsoft.com/office/powerpoint/2010/main" val="4913405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en-US" sz="3200" b="1">
                <a:solidFill>
                  <a:schemeClr val="lt1"/>
                </a:solidFill>
              </a:rPr>
              <a:t>BÁO CÁO 1 TRANG</a:t>
            </a:r>
            <a:endParaRPr sz="1400" b="0" i="0" u="none" strike="noStrike" cap="none">
              <a:solidFill>
                <a:srgbClr val="000000"/>
              </a:solidFill>
              <a:latin typeface="Arial"/>
              <a:ea typeface="Arial"/>
              <a:cs typeface="Arial"/>
              <a:sym typeface="Arial"/>
            </a:endParaRPr>
          </a:p>
        </p:txBody>
      </p:sp>
      <p:sp>
        <p:nvSpPr>
          <p:cNvPr id="3" name="Rectangle 2"/>
          <p:cNvSpPr/>
          <p:nvPr/>
        </p:nvSpPr>
        <p:spPr>
          <a:xfrm>
            <a:off x="690880" y="2350423"/>
            <a:ext cx="10815320" cy="3076548"/>
          </a:xfrm>
          <a:prstGeom prst="rect">
            <a:avLst/>
          </a:prstGeom>
        </p:spPr>
        <p:txBody>
          <a:bodyPr wrap="square">
            <a:spAutoFit/>
          </a:bodyPr>
          <a:lstStyle/>
          <a:p>
            <a:pPr marL="285750" indent="-285750">
              <a:lnSpc>
                <a:spcPct val="150000"/>
              </a:lnSpc>
              <a:buFont typeface="Arial" panose="020B0604020202020204" pitchFamily="34" charset="0"/>
              <a:buChar char="•"/>
            </a:pPr>
            <a:r>
              <a:rPr lang="vi-VN" sz="2200"/>
              <a:t>Chỉ số: suất tiêu hao năng lượng riêng hiện tại/đề xuất, tỷ lệ tiết kiệm, tỷ suất hoàn vốn tài chính và giá trị hiện tại ròng, tỷ suất hoàn vốn kinh tế, lượng phát thải giảm (tấn đi-ô-xít các-bon tương đương).</a:t>
            </a:r>
          </a:p>
          <a:p>
            <a:pPr marL="285750" indent="-285750">
              <a:lnSpc>
                <a:spcPct val="150000"/>
              </a:lnSpc>
              <a:buFont typeface="Arial" panose="020B0604020202020204" pitchFamily="34" charset="0"/>
              <a:buChar char="•"/>
            </a:pPr>
            <a:r>
              <a:rPr lang="vi-VN" sz="2200"/>
              <a:t>Biểu đồ: xu hướng tiết kiệm theo thời gian; thác nước dòng tiền (lợi ích – chi phí).</a:t>
            </a:r>
          </a:p>
          <a:p>
            <a:pPr marL="285750" indent="-285750">
              <a:lnSpc>
                <a:spcPct val="150000"/>
              </a:lnSpc>
              <a:buFont typeface="Arial" panose="020B0604020202020204" pitchFamily="34" charset="0"/>
              <a:buChar char="•"/>
            </a:pPr>
            <a:r>
              <a:rPr lang="vi-VN" sz="2200"/>
              <a:t>Ba câu trả lời cốt lõi: tác động đến khả năng trả nợ, nhu cầu áp dụng cơ chế chia sẻ rủi ro, rủi ro trọng yếu cần điều kiện kèm theo.</a:t>
            </a:r>
          </a:p>
        </p:txBody>
      </p:sp>
    </p:spTree>
    <p:extLst>
      <p:ext uri="{BB962C8B-B14F-4D97-AF65-F5344CB8AC3E}">
        <p14:creationId xmlns:p14="http://schemas.microsoft.com/office/powerpoint/2010/main" val="235464728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37"/>
          <p:cNvSpPr/>
          <p:nvPr/>
        </p:nvSpPr>
        <p:spPr>
          <a:xfrm>
            <a:off x="2418080" y="2767280"/>
            <a:ext cx="7355840" cy="132343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chemeClr val="dk1"/>
                </a:solidFill>
                <a:latin typeface="Arial"/>
                <a:ea typeface="Arial"/>
                <a:cs typeface="Arial"/>
                <a:sym typeface="Arial"/>
              </a:rPr>
              <a:t>Xin cảm ơn!</a:t>
            </a:r>
            <a:endParaRPr sz="8000" b="1" i="0" u="none" strike="noStrike" cap="non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en-US" sz="3200" b="1">
                <a:solidFill>
                  <a:schemeClr val="lt1"/>
                </a:solidFill>
              </a:rPr>
              <a:t>TỔNG QUAN XÁC ĐỊNH DÒNG TIỀN DỰ ÁN</a:t>
            </a: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784860" y="1779727"/>
            <a:ext cx="10515600" cy="5078273"/>
          </a:xfrm>
          <a:prstGeom prst="rect">
            <a:avLst/>
          </a:prstGeom>
          <a:noFill/>
          <a:ln>
            <a:noFill/>
          </a:ln>
        </p:spPr>
        <p:txBody>
          <a:bodyPr spcFirstLastPara="1" wrap="square" lIns="91425" tIns="45700" rIns="91425" bIns="45700" anchor="t" anchorCtr="0">
            <a:spAutoFit/>
          </a:bodyPr>
          <a:lstStyle/>
          <a:p>
            <a:pPr lvl="0" algn="just">
              <a:lnSpc>
                <a:spcPct val="150000"/>
              </a:lnSpc>
              <a:buSzPts val="2000"/>
            </a:pPr>
            <a:r>
              <a:rPr lang="vi-VN" sz="1800" b="1">
                <a:solidFill>
                  <a:schemeClr val="dk1"/>
                </a:solidFill>
              </a:rPr>
              <a:t>Mục tiêu: </a:t>
            </a:r>
            <a:r>
              <a:rPr lang="vi-VN" sz="1800">
                <a:solidFill>
                  <a:schemeClr val="dk1"/>
                </a:solidFill>
              </a:rPr>
              <a:t>nắm cấu phần tạo nên dòng tiền và mối liên hệ giữa chúng.</a:t>
            </a:r>
          </a:p>
          <a:p>
            <a:pPr lvl="0" algn="just">
              <a:lnSpc>
                <a:spcPct val="150000"/>
              </a:lnSpc>
              <a:buSzPts val="2000"/>
            </a:pPr>
            <a:r>
              <a:rPr lang="vi-VN" sz="1800" b="1">
                <a:solidFill>
                  <a:schemeClr val="dk1"/>
                </a:solidFill>
              </a:rPr>
              <a:t>Dòng tiền dự án gồm:</a:t>
            </a:r>
          </a:p>
          <a:p>
            <a:pPr marL="342900" lvl="1" indent="-342900" algn="just">
              <a:lnSpc>
                <a:spcPct val="150000"/>
              </a:lnSpc>
              <a:buSzPts val="2000"/>
              <a:buFont typeface="Arial" panose="020B0604020202020204" pitchFamily="34" charset="0"/>
              <a:buChar char="•"/>
            </a:pPr>
            <a:r>
              <a:rPr lang="vi-VN" sz="1800">
                <a:solidFill>
                  <a:schemeClr val="dk1"/>
                </a:solidFill>
              </a:rPr>
              <a:t>Tổng mức đầu tư (theo quy định của Chính phủ): chi phí xây lắp, thiết bị, quản lý dự án, tư vấn, dự phòng…</a:t>
            </a:r>
          </a:p>
          <a:p>
            <a:pPr marL="342900" lvl="0" indent="-342900" algn="just">
              <a:lnSpc>
                <a:spcPct val="150000"/>
              </a:lnSpc>
              <a:buSzPts val="2000"/>
              <a:buFont typeface="Arial" panose="020B0604020202020204" pitchFamily="34" charset="0"/>
              <a:buChar char="•"/>
            </a:pPr>
            <a:r>
              <a:rPr lang="vi-VN" sz="1800">
                <a:solidFill>
                  <a:schemeClr val="dk1"/>
                </a:solidFill>
              </a:rPr>
              <a:t>Doanh thu/lợi ích dự án: tiết kiệm chi phí năng lượng, chi phí vận hành, chi phí bảo trì tránh được, giá trị thu hồi cuối kỳ.</a:t>
            </a:r>
          </a:p>
          <a:p>
            <a:pPr marL="342900" lvl="0" indent="-342900" algn="just">
              <a:lnSpc>
                <a:spcPct val="150000"/>
              </a:lnSpc>
              <a:buSzPts val="2000"/>
              <a:buFont typeface="Arial" panose="020B0604020202020204" pitchFamily="34" charset="0"/>
              <a:buChar char="•"/>
            </a:pPr>
            <a:r>
              <a:rPr lang="vi-VN" sz="1800">
                <a:solidFill>
                  <a:schemeClr val="dk1"/>
                </a:solidFill>
              </a:rPr>
              <a:t>Chi phí vận hành dự án: chi phí cố định, chi phí biến đổi, chi phí thay thế lớn theo chu kỳ.</a:t>
            </a:r>
          </a:p>
          <a:p>
            <a:pPr marL="342900" lvl="0" indent="-342900" algn="just">
              <a:lnSpc>
                <a:spcPct val="150000"/>
              </a:lnSpc>
              <a:buSzPts val="2000"/>
              <a:buFont typeface="Arial" panose="020B0604020202020204" pitchFamily="34" charset="0"/>
              <a:buChar char="•"/>
            </a:pPr>
            <a:r>
              <a:rPr lang="vi-VN" sz="1800">
                <a:solidFill>
                  <a:schemeClr val="dk1"/>
                </a:solidFill>
              </a:rPr>
              <a:t>Phương pháp trả nợ khi vay vốn: trả gốc đều, trả theo niên kim cố định, thời gian ân hạn.</a:t>
            </a:r>
          </a:p>
          <a:p>
            <a:pPr marL="342900" lvl="0" indent="-342900" algn="just">
              <a:lnSpc>
                <a:spcPct val="150000"/>
              </a:lnSpc>
              <a:buSzPts val="2000"/>
              <a:buFont typeface="Arial" panose="020B0604020202020204" pitchFamily="34" charset="0"/>
              <a:buChar char="•"/>
            </a:pPr>
            <a:r>
              <a:rPr lang="vi-VN" sz="1800">
                <a:solidFill>
                  <a:schemeClr val="dk1"/>
                </a:solidFill>
              </a:rPr>
              <a:t>Khấu hao theo quy định của Việt Nam: thời gian khấu hao, phương pháp đường thẳng, giá trị còn lại.</a:t>
            </a:r>
          </a:p>
          <a:p>
            <a:pPr marL="342900" lvl="0" indent="-342900" algn="just">
              <a:lnSpc>
                <a:spcPct val="150000"/>
              </a:lnSpc>
              <a:buSzPts val="2000"/>
              <a:buFont typeface="Arial" panose="020B0604020202020204" pitchFamily="34" charset="0"/>
              <a:buChar char="•"/>
            </a:pPr>
            <a:r>
              <a:rPr lang="vi-VN" sz="1800">
                <a:solidFill>
                  <a:schemeClr val="dk1"/>
                </a:solidFill>
              </a:rPr>
              <a:t>Ưu đãi về thuế (nếu có): miễn/giảm thuế thu nhập doanh nghiệp, ưu đãi thuế nhập khẩu thiết bị.</a:t>
            </a:r>
          </a:p>
          <a:p>
            <a:pPr lvl="0" algn="just">
              <a:lnSpc>
                <a:spcPct val="150000"/>
              </a:lnSpc>
              <a:buSzPts val="2000"/>
            </a:pPr>
            <a:r>
              <a:rPr lang="vi-VN" sz="1800" b="1">
                <a:solidFill>
                  <a:schemeClr val="dk1"/>
                </a:solidFill>
              </a:rPr>
              <a:t>Kết quả: </a:t>
            </a:r>
            <a:r>
              <a:rPr lang="vi-VN" sz="1800">
                <a:solidFill>
                  <a:schemeClr val="dk1"/>
                </a:solidFill>
              </a:rPr>
              <a:t>xác định dòng tiền sau thuế của dự án và dòng tiền sau thuế của chủ sở hữu vốn.</a:t>
            </a:r>
            <a:endParaRPr sz="1800" b="0" i="0" u="none" strike="noStrike" cap="none">
              <a:solidFill>
                <a:schemeClr val="dk1"/>
              </a:solidFill>
              <a:sym typeface="Arial"/>
            </a:endParaRPr>
          </a:p>
        </p:txBody>
      </p:sp>
    </p:spTree>
    <p:extLst>
      <p:ext uri="{BB962C8B-B14F-4D97-AF65-F5344CB8AC3E}">
        <p14:creationId xmlns:p14="http://schemas.microsoft.com/office/powerpoint/2010/main" val="36490036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CÁCH XÁC ĐỊNH TỔNG MỨC ĐẦU TƯ</a:t>
            </a: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784860" y="2429967"/>
            <a:ext cx="10515600" cy="3139281"/>
          </a:xfrm>
          <a:prstGeom prst="rect">
            <a:avLst/>
          </a:prstGeom>
          <a:noFill/>
          <a:ln>
            <a:noFill/>
          </a:ln>
        </p:spPr>
        <p:txBody>
          <a:bodyPr spcFirstLastPara="1" wrap="square" lIns="91425" tIns="45700" rIns="91425" bIns="45700" anchor="t" anchorCtr="0">
            <a:spAutoFit/>
          </a:bodyPr>
          <a:lstStyle/>
          <a:p>
            <a:pPr marL="285750" lvl="0" indent="-285750" algn="just">
              <a:lnSpc>
                <a:spcPct val="150000"/>
              </a:lnSpc>
              <a:buSzPts val="2000"/>
              <a:buFont typeface="Arial" panose="020B0604020202020204" pitchFamily="34" charset="0"/>
              <a:buChar char="•"/>
            </a:pPr>
            <a:r>
              <a:rPr lang="vi-VN" sz="2200">
                <a:solidFill>
                  <a:schemeClr val="dk1"/>
                </a:solidFill>
              </a:rPr>
              <a:t>Cấu phần: chi phí trực tiếp, gián tiếp, chi phí khác, dự phòng khối lượng, dự phòng trượt giá.</a:t>
            </a:r>
            <a:endParaRPr lang="en-US" sz="2200">
              <a:solidFill>
                <a:schemeClr val="dk1"/>
              </a:solidFill>
            </a:endParaRPr>
          </a:p>
          <a:p>
            <a:pPr marL="285750" lvl="0" indent="-285750" algn="just">
              <a:lnSpc>
                <a:spcPct val="150000"/>
              </a:lnSpc>
              <a:buSzPts val="2000"/>
              <a:buFont typeface="Arial" panose="020B0604020202020204" pitchFamily="34" charset="0"/>
              <a:buChar char="•"/>
            </a:pPr>
            <a:r>
              <a:rPr lang="vi-VN" sz="2200">
                <a:solidFill>
                  <a:schemeClr val="dk1"/>
                </a:solidFill>
              </a:rPr>
              <a:t>Kiểm tra: nguồn báo giá, hợp đồng, điều chỉnh trượt giá theo lạm phát, loại chi phí được vốn hóa/không vốn hóa.</a:t>
            </a:r>
            <a:endParaRPr lang="en-US" sz="2200">
              <a:solidFill>
                <a:schemeClr val="dk1"/>
              </a:solidFill>
            </a:endParaRPr>
          </a:p>
          <a:p>
            <a:pPr marL="285750" lvl="0" indent="-285750" algn="just">
              <a:lnSpc>
                <a:spcPct val="150000"/>
              </a:lnSpc>
              <a:buSzPts val="2000"/>
              <a:buFont typeface="Arial" panose="020B0604020202020204" pitchFamily="34" charset="0"/>
              <a:buChar char="•"/>
            </a:pPr>
            <a:r>
              <a:rPr lang="vi-VN" sz="2200">
                <a:solidFill>
                  <a:schemeClr val="dk1"/>
                </a:solidFill>
              </a:rPr>
              <a:t>Sai sót thường gặp: thiếu chi phí lắp đặt/hiệu chỉnh, không tính chi phí dừng máy.</a:t>
            </a:r>
            <a:endParaRPr sz="2200" i="0" u="none" strike="noStrike" cap="none">
              <a:solidFill>
                <a:schemeClr val="dk1"/>
              </a:solidFill>
              <a:sym typeface="Arial"/>
            </a:endParaRPr>
          </a:p>
        </p:txBody>
      </p:sp>
    </p:spTree>
    <p:extLst>
      <p:ext uri="{BB962C8B-B14F-4D97-AF65-F5344CB8AC3E}">
        <p14:creationId xmlns:p14="http://schemas.microsoft.com/office/powerpoint/2010/main" val="401367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XÁC ĐỊNH DOANH THU/LỢI ÍCH DỰ ÁN</a:t>
            </a: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784860" y="2429967"/>
            <a:ext cx="10515600" cy="3139281"/>
          </a:xfrm>
          <a:prstGeom prst="rect">
            <a:avLst/>
          </a:prstGeom>
          <a:noFill/>
          <a:ln>
            <a:noFill/>
          </a:ln>
        </p:spPr>
        <p:txBody>
          <a:bodyPr spcFirstLastPara="1" wrap="square" lIns="91425" tIns="45700" rIns="91425" bIns="45700" anchor="t" anchorCtr="0">
            <a:spAutoFit/>
          </a:bodyPr>
          <a:lstStyle/>
          <a:p>
            <a:pPr marL="285750" lvl="0" indent="-285750" algn="just">
              <a:lnSpc>
                <a:spcPct val="150000"/>
              </a:lnSpc>
              <a:buSzPts val="2000"/>
              <a:buFont typeface="Arial" panose="020B0604020202020204" pitchFamily="34" charset="0"/>
              <a:buChar char="•"/>
            </a:pPr>
            <a:r>
              <a:rPr lang="vi-VN" sz="2200">
                <a:solidFill>
                  <a:schemeClr val="dk1"/>
                </a:solidFill>
              </a:rPr>
              <a:t>Lợi ích chính: tiết kiệm điện và tiết kiệm nhiên liệu quy đổi thành tiền theo giá danh nghĩa từng năm.</a:t>
            </a:r>
          </a:p>
          <a:p>
            <a:pPr marL="285750" lvl="0" indent="-285750" algn="just">
              <a:lnSpc>
                <a:spcPct val="150000"/>
              </a:lnSpc>
              <a:buSzPts val="2000"/>
              <a:buFont typeface="Arial" panose="020B0604020202020204" pitchFamily="34" charset="0"/>
              <a:buChar char="•"/>
            </a:pPr>
            <a:r>
              <a:rPr lang="vi-VN" sz="2200">
                <a:solidFill>
                  <a:schemeClr val="dk1"/>
                </a:solidFill>
              </a:rPr>
              <a:t>Lợi ích phụ: giảm chi phí vận hành, giảm bảo trì, tăng sản lượng (nếu có), giá trị thu hồi.</a:t>
            </a:r>
          </a:p>
          <a:p>
            <a:pPr marL="285750" lvl="0" indent="-285750" algn="just">
              <a:lnSpc>
                <a:spcPct val="150000"/>
              </a:lnSpc>
              <a:buSzPts val="2000"/>
              <a:buFont typeface="Arial" panose="020B0604020202020204" pitchFamily="34" charset="0"/>
              <a:buChar char="•"/>
            </a:pPr>
            <a:r>
              <a:rPr lang="vi-VN" sz="2200">
                <a:solidFill>
                  <a:schemeClr val="dk1"/>
                </a:solidFill>
              </a:rPr>
              <a:t>Kiểm tra </a:t>
            </a:r>
            <a:r>
              <a:rPr lang="en-US" sz="2200">
                <a:solidFill>
                  <a:schemeClr val="dk1"/>
                </a:solidFill>
              </a:rPr>
              <a:t>tính trùng: </a:t>
            </a:r>
            <a:r>
              <a:rPr lang="vi-VN" sz="2200">
                <a:solidFill>
                  <a:schemeClr val="dk1"/>
                </a:solidFill>
              </a:rPr>
              <a:t>lợi ích giảm chi phí O&amp;M không trùng với lợi ích tiết kiệm đã quy đổi.</a:t>
            </a:r>
            <a:endParaRPr sz="2200" i="0" u="none" strike="noStrike" cap="none">
              <a:solidFill>
                <a:schemeClr val="dk1"/>
              </a:solidFill>
              <a:sym typeface="Arial"/>
            </a:endParaRPr>
          </a:p>
        </p:txBody>
      </p:sp>
    </p:spTree>
    <p:extLst>
      <p:ext uri="{BB962C8B-B14F-4D97-AF65-F5344CB8AC3E}">
        <p14:creationId xmlns:p14="http://schemas.microsoft.com/office/powerpoint/2010/main" val="4077229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CHI PHÍ VẬN HÀNH, BẢO DƯỠNG VÀ THAY THẾ LỚN</a:t>
            </a: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784860" y="2429967"/>
            <a:ext cx="10515600" cy="2631449"/>
          </a:xfrm>
          <a:prstGeom prst="rect">
            <a:avLst/>
          </a:prstGeom>
          <a:noFill/>
          <a:ln>
            <a:noFill/>
          </a:ln>
        </p:spPr>
        <p:txBody>
          <a:bodyPr spcFirstLastPara="1" wrap="square" lIns="91425" tIns="45700" rIns="91425" bIns="45700" anchor="t" anchorCtr="0">
            <a:spAutoFit/>
          </a:bodyPr>
          <a:lstStyle/>
          <a:p>
            <a:pPr marL="285750" lvl="0" indent="-285750" algn="just">
              <a:lnSpc>
                <a:spcPct val="150000"/>
              </a:lnSpc>
              <a:buSzPts val="2000"/>
              <a:buFont typeface="Arial" panose="020B0604020202020204" pitchFamily="34" charset="0"/>
              <a:buChar char="•"/>
            </a:pPr>
            <a:r>
              <a:rPr lang="vi-VN" sz="2200">
                <a:solidFill>
                  <a:schemeClr val="dk1"/>
                </a:solidFill>
              </a:rPr>
              <a:t>Chi phí cố định và biến đổi; vật tư tiêu hao; nhân công vận hành.</a:t>
            </a:r>
          </a:p>
          <a:p>
            <a:pPr marL="285750" lvl="0" indent="-285750" algn="just">
              <a:lnSpc>
                <a:spcPct val="150000"/>
              </a:lnSpc>
              <a:buSzPts val="2000"/>
              <a:buFont typeface="Arial" panose="020B0604020202020204" pitchFamily="34" charset="0"/>
              <a:buChar char="•"/>
            </a:pPr>
            <a:endParaRPr lang="vi-VN" sz="2200">
              <a:solidFill>
                <a:schemeClr val="dk1"/>
              </a:solidFill>
            </a:endParaRPr>
          </a:p>
          <a:p>
            <a:pPr marL="285750" lvl="0" indent="-285750" algn="just">
              <a:lnSpc>
                <a:spcPct val="150000"/>
              </a:lnSpc>
              <a:buSzPts val="2000"/>
              <a:buFont typeface="Arial" panose="020B0604020202020204" pitchFamily="34" charset="0"/>
              <a:buChar char="•"/>
            </a:pPr>
            <a:r>
              <a:rPr lang="vi-VN" sz="2200">
                <a:solidFill>
                  <a:schemeClr val="dk1"/>
                </a:solidFill>
              </a:rPr>
              <a:t>Kế hoạch thay thế lớn (ví dụ mỗi 5 năm): đưa vào năm phát sinh trong dòng tiền.</a:t>
            </a:r>
          </a:p>
          <a:p>
            <a:pPr marL="285750" lvl="0" indent="-285750" algn="just">
              <a:lnSpc>
                <a:spcPct val="150000"/>
              </a:lnSpc>
              <a:buSzPts val="2000"/>
              <a:buFont typeface="Arial" panose="020B0604020202020204" pitchFamily="34" charset="0"/>
              <a:buChar char="•"/>
            </a:pPr>
            <a:endParaRPr lang="vi-VN" sz="2200">
              <a:solidFill>
                <a:schemeClr val="dk1"/>
              </a:solidFill>
            </a:endParaRPr>
          </a:p>
          <a:p>
            <a:pPr marL="285750" lvl="0" indent="-285750" algn="just">
              <a:lnSpc>
                <a:spcPct val="150000"/>
              </a:lnSpc>
              <a:buSzPts val="2000"/>
              <a:buFont typeface="Arial" panose="020B0604020202020204" pitchFamily="34" charset="0"/>
              <a:buChar char="•"/>
            </a:pPr>
            <a:r>
              <a:rPr lang="vi-VN" sz="2200">
                <a:solidFill>
                  <a:schemeClr val="dk1"/>
                </a:solidFill>
              </a:rPr>
              <a:t>Kiểm tra tính nhất quán với giờ vận hành và tuổi thọ thiết bị.</a:t>
            </a:r>
            <a:endParaRPr sz="2200" i="0" u="none" strike="noStrike" cap="none">
              <a:solidFill>
                <a:schemeClr val="dk1"/>
              </a:solidFill>
              <a:sym typeface="Arial"/>
            </a:endParaRPr>
          </a:p>
        </p:txBody>
      </p:sp>
    </p:spTree>
    <p:extLst>
      <p:ext uri="{BB962C8B-B14F-4D97-AF65-F5344CB8AC3E}">
        <p14:creationId xmlns:p14="http://schemas.microsoft.com/office/powerpoint/2010/main" val="3195227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lvl="0">
              <a:lnSpc>
                <a:spcPct val="90000"/>
              </a:lnSpc>
              <a:buClr>
                <a:schemeClr val="lt1"/>
              </a:buClr>
              <a:buSzPts val="3200"/>
            </a:pPr>
            <a:r>
              <a:rPr lang="vi-VN" sz="3200" b="1">
                <a:solidFill>
                  <a:schemeClr val="lt1"/>
                </a:solidFill>
              </a:rPr>
              <a:t>PHƯƠNG PHÁP TRẢ NỢ KHI VAY VỐN</a:t>
            </a: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784860" y="2429967"/>
            <a:ext cx="10515600" cy="3139281"/>
          </a:xfrm>
          <a:prstGeom prst="rect">
            <a:avLst/>
          </a:prstGeom>
          <a:noFill/>
          <a:ln>
            <a:noFill/>
          </a:ln>
        </p:spPr>
        <p:txBody>
          <a:bodyPr spcFirstLastPara="1" wrap="square" lIns="91425" tIns="45700" rIns="91425" bIns="45700" anchor="t" anchorCtr="0">
            <a:spAutoFit/>
          </a:bodyPr>
          <a:lstStyle/>
          <a:p>
            <a:pPr marL="285750" lvl="0" indent="-285750" algn="just">
              <a:lnSpc>
                <a:spcPct val="150000"/>
              </a:lnSpc>
              <a:buSzPts val="2000"/>
              <a:buFont typeface="Arial" panose="020B0604020202020204" pitchFamily="34" charset="0"/>
              <a:buChar char="•"/>
            </a:pPr>
            <a:r>
              <a:rPr lang="vi-VN" sz="2200">
                <a:solidFill>
                  <a:schemeClr val="dk1"/>
                </a:solidFill>
              </a:rPr>
              <a:t>Các lựa chọn điển hình:</a:t>
            </a:r>
          </a:p>
          <a:p>
            <a:pPr marL="690563" lvl="2" indent="-342900" algn="just">
              <a:lnSpc>
                <a:spcPct val="150000"/>
              </a:lnSpc>
              <a:buSzPts val="2000"/>
              <a:buFont typeface="Wingdings" panose="05000000000000000000" pitchFamily="2" charset="2"/>
              <a:buChar char="ü"/>
            </a:pPr>
            <a:r>
              <a:rPr lang="vi-VN" sz="2000">
                <a:solidFill>
                  <a:schemeClr val="dk1"/>
                </a:solidFill>
              </a:rPr>
              <a:t>Trả gốc đều sau thời gian ân hạn.</a:t>
            </a:r>
          </a:p>
          <a:p>
            <a:pPr marL="690563" lvl="2" indent="-342900" algn="just">
              <a:lnSpc>
                <a:spcPct val="150000"/>
              </a:lnSpc>
              <a:buSzPts val="2000"/>
              <a:buFont typeface="Wingdings" panose="05000000000000000000" pitchFamily="2" charset="2"/>
              <a:buChar char="ü"/>
            </a:pPr>
            <a:r>
              <a:rPr lang="vi-VN" sz="2000">
                <a:solidFill>
                  <a:schemeClr val="dk1"/>
                </a:solidFill>
              </a:rPr>
              <a:t>Trả theo niên kim cố định.</a:t>
            </a:r>
          </a:p>
          <a:p>
            <a:pPr marL="285750" lvl="0" indent="-285750" algn="just">
              <a:lnSpc>
                <a:spcPct val="150000"/>
              </a:lnSpc>
              <a:buSzPts val="2000"/>
              <a:buFont typeface="Arial" panose="020B0604020202020204" pitchFamily="34" charset="0"/>
              <a:buChar char="•"/>
            </a:pPr>
            <a:r>
              <a:rPr lang="vi-VN" sz="2200">
                <a:solidFill>
                  <a:schemeClr val="dk1"/>
                </a:solidFill>
              </a:rPr>
              <a:t>Yếu tố cần </a:t>
            </a:r>
            <a:r>
              <a:rPr lang="en-US" sz="2200">
                <a:solidFill>
                  <a:schemeClr val="dk1"/>
                </a:solidFill>
              </a:rPr>
              <a:t>xem xét</a:t>
            </a:r>
            <a:r>
              <a:rPr lang="vi-VN" sz="2200">
                <a:solidFill>
                  <a:schemeClr val="dk1"/>
                </a:solidFill>
              </a:rPr>
              <a:t>: thời hạn vay, lãi suất danh nghĩa, biên độ và phí, phương thức tính lãi.</a:t>
            </a:r>
          </a:p>
          <a:p>
            <a:pPr marL="285750" lvl="0" indent="-285750" algn="just">
              <a:lnSpc>
                <a:spcPct val="150000"/>
              </a:lnSpc>
              <a:buSzPts val="2000"/>
              <a:buFont typeface="Arial" panose="020B0604020202020204" pitchFamily="34" charset="0"/>
              <a:buChar char="•"/>
            </a:pPr>
            <a:r>
              <a:rPr lang="vi-VN" sz="2200">
                <a:solidFill>
                  <a:schemeClr val="dk1"/>
                </a:solidFill>
              </a:rPr>
              <a:t>Kiểm tra khớp với lịch giải ngân thực tế.</a:t>
            </a:r>
            <a:endParaRPr sz="2200" i="0" u="none" strike="noStrike" cap="none">
              <a:solidFill>
                <a:schemeClr val="dk1"/>
              </a:solidFill>
              <a:sym typeface="Arial"/>
            </a:endParaRPr>
          </a:p>
        </p:txBody>
      </p:sp>
    </p:spTree>
    <p:extLst>
      <p:ext uri="{BB962C8B-B14F-4D97-AF65-F5344CB8AC3E}">
        <p14:creationId xmlns:p14="http://schemas.microsoft.com/office/powerpoint/2010/main" val="1854839717"/>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626</TotalTime>
  <Words>2999</Words>
  <Application>Microsoft Office PowerPoint</Application>
  <PresentationFormat>Widescreen</PresentationFormat>
  <Paragraphs>199</Paragraphs>
  <Slides>42</Slides>
  <Notes>37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42</vt:i4>
      </vt:variant>
    </vt:vector>
  </HeadingPairs>
  <TitlesOfParts>
    <vt:vector size="46" baseType="lpstr">
      <vt:lpstr>Calibri</vt:lpstr>
      <vt:lpstr>Arial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Cong Duong</dc:creator>
  <cp:lastModifiedBy>Admin</cp:lastModifiedBy>
  <cp:revision>25</cp:revision>
  <dcterms:created xsi:type="dcterms:W3CDTF">2024-10-28T02:26:51Z</dcterms:created>
  <dcterms:modified xsi:type="dcterms:W3CDTF">2025-12-29T04:46:30Z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0x010100F123FBF3298E4D46BB8C5F1A8E9E7E61</vt:lpwstr>
  </property>
</Properties>
</file>